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49377600" cy="38404800"/>
  <p:notesSz cx="6858000" cy="9144000"/>
  <p:defaultTextStyle>
    <a:defPPr>
      <a:defRPr lang="en-US"/>
    </a:defPPr>
    <a:lvl1pPr marL="0" algn="l" defTabSz="2508062" rtl="0" eaLnBrk="1" latinLnBrk="0" hangingPunct="1">
      <a:defRPr sz="9900" kern="1200">
        <a:solidFill>
          <a:schemeClr val="tx1"/>
        </a:solidFill>
        <a:latin typeface="+mn-lt"/>
        <a:ea typeface="+mn-ea"/>
        <a:cs typeface="+mn-cs"/>
      </a:defRPr>
    </a:lvl1pPr>
    <a:lvl2pPr marL="2508062" algn="l" defTabSz="2508062" rtl="0" eaLnBrk="1" latinLnBrk="0" hangingPunct="1">
      <a:defRPr sz="9900" kern="1200">
        <a:solidFill>
          <a:schemeClr val="tx1"/>
        </a:solidFill>
        <a:latin typeface="+mn-lt"/>
        <a:ea typeface="+mn-ea"/>
        <a:cs typeface="+mn-cs"/>
      </a:defRPr>
    </a:lvl2pPr>
    <a:lvl3pPr marL="5016124" algn="l" defTabSz="2508062" rtl="0" eaLnBrk="1" latinLnBrk="0" hangingPunct="1">
      <a:defRPr sz="9900" kern="1200">
        <a:solidFill>
          <a:schemeClr val="tx1"/>
        </a:solidFill>
        <a:latin typeface="+mn-lt"/>
        <a:ea typeface="+mn-ea"/>
        <a:cs typeface="+mn-cs"/>
      </a:defRPr>
    </a:lvl3pPr>
    <a:lvl4pPr marL="7524186" algn="l" defTabSz="2508062" rtl="0" eaLnBrk="1" latinLnBrk="0" hangingPunct="1">
      <a:defRPr sz="9900" kern="1200">
        <a:solidFill>
          <a:schemeClr val="tx1"/>
        </a:solidFill>
        <a:latin typeface="+mn-lt"/>
        <a:ea typeface="+mn-ea"/>
        <a:cs typeface="+mn-cs"/>
      </a:defRPr>
    </a:lvl4pPr>
    <a:lvl5pPr marL="10032248" algn="l" defTabSz="2508062" rtl="0" eaLnBrk="1" latinLnBrk="0" hangingPunct="1">
      <a:defRPr sz="9900" kern="1200">
        <a:solidFill>
          <a:schemeClr val="tx1"/>
        </a:solidFill>
        <a:latin typeface="+mn-lt"/>
        <a:ea typeface="+mn-ea"/>
        <a:cs typeface="+mn-cs"/>
      </a:defRPr>
    </a:lvl5pPr>
    <a:lvl6pPr marL="12540310" algn="l" defTabSz="2508062" rtl="0" eaLnBrk="1" latinLnBrk="0" hangingPunct="1">
      <a:defRPr sz="9900" kern="1200">
        <a:solidFill>
          <a:schemeClr val="tx1"/>
        </a:solidFill>
        <a:latin typeface="+mn-lt"/>
        <a:ea typeface="+mn-ea"/>
        <a:cs typeface="+mn-cs"/>
      </a:defRPr>
    </a:lvl6pPr>
    <a:lvl7pPr marL="15048372" algn="l" defTabSz="2508062" rtl="0" eaLnBrk="1" latinLnBrk="0" hangingPunct="1">
      <a:defRPr sz="9900" kern="1200">
        <a:solidFill>
          <a:schemeClr val="tx1"/>
        </a:solidFill>
        <a:latin typeface="+mn-lt"/>
        <a:ea typeface="+mn-ea"/>
        <a:cs typeface="+mn-cs"/>
      </a:defRPr>
    </a:lvl7pPr>
    <a:lvl8pPr marL="17556434" algn="l" defTabSz="2508062" rtl="0" eaLnBrk="1" latinLnBrk="0" hangingPunct="1">
      <a:defRPr sz="9900" kern="1200">
        <a:solidFill>
          <a:schemeClr val="tx1"/>
        </a:solidFill>
        <a:latin typeface="+mn-lt"/>
        <a:ea typeface="+mn-ea"/>
        <a:cs typeface="+mn-cs"/>
      </a:defRPr>
    </a:lvl8pPr>
    <a:lvl9pPr marL="20064496" algn="l" defTabSz="2508062" rtl="0" eaLnBrk="1" latinLnBrk="0" hangingPunct="1">
      <a:defRPr sz="99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C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6737" autoAdjust="0"/>
  </p:normalViewPr>
  <p:slideViewPr>
    <p:cSldViewPr snapToGrid="0" snapToObjects="1">
      <p:cViewPr>
        <p:scale>
          <a:sx n="25" d="100"/>
          <a:sy n="25" d="100"/>
        </p:scale>
        <p:origin x="-536" y="64"/>
      </p:cViewPr>
      <p:guideLst>
        <p:guide orient="horz" pos="12096"/>
        <p:guide pos="1555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611C44-0BDB-3946-9BE0-4F3956805EE9}" type="doc">
      <dgm:prSet loTypeId="urn:microsoft.com/office/officeart/2005/8/layout/process1" loCatId="" qsTypeId="urn:microsoft.com/office/officeart/2005/8/quickstyle/simple4" qsCatId="simple" csTypeId="urn:microsoft.com/office/officeart/2005/8/colors/colorful3" csCatId="colorful" phldr="1"/>
      <dgm:spPr/>
    </dgm:pt>
    <dgm:pt modelId="{D1466940-8C21-044C-AA09-97FCFB402B2A}">
      <dgm:prSet phldrT="[Text]"/>
      <dgm:spPr/>
      <dgm:t>
        <a:bodyPr/>
        <a:lstStyle/>
        <a:p>
          <a:r>
            <a:rPr lang="en-US" dirty="0" smtClean="0">
              <a:latin typeface="Century Gothic"/>
              <a:cs typeface="Century Gothic"/>
            </a:rPr>
            <a:t>Gaze Tracking</a:t>
          </a:r>
          <a:endParaRPr lang="en-US" dirty="0">
            <a:latin typeface="Century Gothic"/>
            <a:cs typeface="Century Gothic"/>
          </a:endParaRPr>
        </a:p>
      </dgm:t>
    </dgm:pt>
    <dgm:pt modelId="{5BF7214E-2E53-3446-BE1C-E77653F27998}" type="parTrans" cxnId="{3B8CEAE8-AA04-F546-B29C-4415B15BC3E2}">
      <dgm:prSet/>
      <dgm:spPr/>
      <dgm:t>
        <a:bodyPr/>
        <a:lstStyle/>
        <a:p>
          <a:endParaRPr lang="en-US"/>
        </a:p>
      </dgm:t>
    </dgm:pt>
    <dgm:pt modelId="{A3BF10AA-673E-F74F-AC1E-9F5073F82466}" type="sibTrans" cxnId="{3B8CEAE8-AA04-F546-B29C-4415B15BC3E2}">
      <dgm:prSet/>
      <dgm:spPr/>
      <dgm:t>
        <a:bodyPr/>
        <a:lstStyle/>
        <a:p>
          <a:endParaRPr lang="en-US"/>
        </a:p>
      </dgm:t>
    </dgm:pt>
    <dgm:pt modelId="{3F052213-E00E-5142-8D7B-8647E448F9C2}">
      <dgm:prSet phldrT="[Text]"/>
      <dgm:spPr/>
      <dgm:t>
        <a:bodyPr/>
        <a:lstStyle/>
        <a:p>
          <a:r>
            <a:rPr lang="en-US" dirty="0" smtClean="0">
              <a:latin typeface="Century Gothic"/>
              <a:cs typeface="Century Gothic"/>
            </a:rPr>
            <a:t>Gaze Data</a:t>
          </a:r>
          <a:endParaRPr lang="en-US" dirty="0">
            <a:latin typeface="Century Gothic"/>
            <a:cs typeface="Century Gothic"/>
          </a:endParaRPr>
        </a:p>
      </dgm:t>
    </dgm:pt>
    <dgm:pt modelId="{795B7AF0-284B-D541-B5B9-11C784EA5D9B}" type="parTrans" cxnId="{9DCFAC1C-9A78-5C4B-8392-61EABB6396DD}">
      <dgm:prSet/>
      <dgm:spPr/>
      <dgm:t>
        <a:bodyPr/>
        <a:lstStyle/>
        <a:p>
          <a:endParaRPr lang="en-US"/>
        </a:p>
      </dgm:t>
    </dgm:pt>
    <dgm:pt modelId="{AE0EE4E2-640C-4943-BFAE-B060A3D7F4A4}" type="sibTrans" cxnId="{9DCFAC1C-9A78-5C4B-8392-61EABB6396DD}">
      <dgm:prSet/>
      <dgm:spPr/>
      <dgm:t>
        <a:bodyPr/>
        <a:lstStyle/>
        <a:p>
          <a:endParaRPr lang="en-US"/>
        </a:p>
      </dgm:t>
    </dgm:pt>
    <dgm:pt modelId="{0BEEF6B2-CBC6-6F4B-A6ED-4310221AD8A3}">
      <dgm:prSet phldrT="[Text]"/>
      <dgm:spPr/>
      <dgm:t>
        <a:bodyPr/>
        <a:lstStyle/>
        <a:p>
          <a:r>
            <a:rPr lang="en-US" dirty="0" smtClean="0">
              <a:latin typeface="Century Gothic"/>
              <a:cs typeface="Century Gothic"/>
            </a:rPr>
            <a:t>Visualization</a:t>
          </a:r>
          <a:endParaRPr lang="en-US" dirty="0">
            <a:latin typeface="Century Gothic"/>
            <a:cs typeface="Century Gothic"/>
          </a:endParaRPr>
        </a:p>
      </dgm:t>
    </dgm:pt>
    <dgm:pt modelId="{3318C7DA-ABFA-B24C-A315-2C44CDD7DB7C}" type="parTrans" cxnId="{7881C826-328D-DF42-89C6-DE461CAC2DB7}">
      <dgm:prSet/>
      <dgm:spPr/>
      <dgm:t>
        <a:bodyPr/>
        <a:lstStyle/>
        <a:p>
          <a:endParaRPr lang="en-US"/>
        </a:p>
      </dgm:t>
    </dgm:pt>
    <dgm:pt modelId="{BBF64F85-06AF-F44C-BD73-9EC1B29F38AC}" type="sibTrans" cxnId="{7881C826-328D-DF42-89C6-DE461CAC2DB7}">
      <dgm:prSet/>
      <dgm:spPr/>
      <dgm:t>
        <a:bodyPr/>
        <a:lstStyle/>
        <a:p>
          <a:endParaRPr lang="en-US"/>
        </a:p>
      </dgm:t>
    </dgm:pt>
    <dgm:pt modelId="{EE8B48AF-7A75-7B46-8A2B-FC83CFEE369E}" type="pres">
      <dgm:prSet presAssocID="{5B611C44-0BDB-3946-9BE0-4F3956805EE9}" presName="Name0" presStyleCnt="0">
        <dgm:presLayoutVars>
          <dgm:dir/>
          <dgm:resizeHandles val="exact"/>
        </dgm:presLayoutVars>
      </dgm:prSet>
      <dgm:spPr/>
    </dgm:pt>
    <dgm:pt modelId="{0142547E-34D8-B848-9191-6736399AF15D}" type="pres">
      <dgm:prSet presAssocID="{D1466940-8C21-044C-AA09-97FCFB402B2A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72D265-D19D-B944-9252-D4AFAD2E8119}" type="pres">
      <dgm:prSet presAssocID="{A3BF10AA-673E-F74F-AC1E-9F5073F82466}" presName="sibTrans" presStyleLbl="sibTrans2D1" presStyleIdx="0" presStyleCnt="2"/>
      <dgm:spPr/>
      <dgm:t>
        <a:bodyPr/>
        <a:lstStyle/>
        <a:p>
          <a:endParaRPr lang="en-US"/>
        </a:p>
      </dgm:t>
    </dgm:pt>
    <dgm:pt modelId="{FB533631-601C-1349-AAB4-5E7ED58E0AB9}" type="pres">
      <dgm:prSet presAssocID="{A3BF10AA-673E-F74F-AC1E-9F5073F82466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EF854DCB-7BA6-554E-A541-3CF7A18E9A9B}" type="pres">
      <dgm:prSet presAssocID="{3F052213-E00E-5142-8D7B-8647E448F9C2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C957D4-D9E2-1B4E-836A-C77705A73200}" type="pres">
      <dgm:prSet presAssocID="{AE0EE4E2-640C-4943-BFAE-B060A3D7F4A4}" presName="sibTrans" presStyleLbl="sibTrans2D1" presStyleIdx="1" presStyleCnt="2"/>
      <dgm:spPr/>
      <dgm:t>
        <a:bodyPr/>
        <a:lstStyle/>
        <a:p>
          <a:endParaRPr lang="en-US"/>
        </a:p>
      </dgm:t>
    </dgm:pt>
    <dgm:pt modelId="{47ACDECB-A234-A841-B701-B90217AD0064}" type="pres">
      <dgm:prSet presAssocID="{AE0EE4E2-640C-4943-BFAE-B060A3D7F4A4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8128863A-B900-A946-AECB-0E6D0E614DA6}" type="pres">
      <dgm:prSet presAssocID="{0BEEF6B2-CBC6-6F4B-A6ED-4310221AD8A3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709ED99-016B-1248-A3EC-5FFA54C1E81D}" type="presOf" srcId="{A3BF10AA-673E-F74F-AC1E-9F5073F82466}" destId="{F872D265-D19D-B944-9252-D4AFAD2E8119}" srcOrd="0" destOrd="0" presId="urn:microsoft.com/office/officeart/2005/8/layout/process1"/>
    <dgm:cxn modelId="{3B8CEAE8-AA04-F546-B29C-4415B15BC3E2}" srcId="{5B611C44-0BDB-3946-9BE0-4F3956805EE9}" destId="{D1466940-8C21-044C-AA09-97FCFB402B2A}" srcOrd="0" destOrd="0" parTransId="{5BF7214E-2E53-3446-BE1C-E77653F27998}" sibTransId="{A3BF10AA-673E-F74F-AC1E-9F5073F82466}"/>
    <dgm:cxn modelId="{9DCFAC1C-9A78-5C4B-8392-61EABB6396DD}" srcId="{5B611C44-0BDB-3946-9BE0-4F3956805EE9}" destId="{3F052213-E00E-5142-8D7B-8647E448F9C2}" srcOrd="1" destOrd="0" parTransId="{795B7AF0-284B-D541-B5B9-11C784EA5D9B}" sibTransId="{AE0EE4E2-640C-4943-BFAE-B060A3D7F4A4}"/>
    <dgm:cxn modelId="{BBC2F919-C7DF-4C4B-9126-7FE5339A8ACE}" type="presOf" srcId="{AE0EE4E2-640C-4943-BFAE-B060A3D7F4A4}" destId="{61C957D4-D9E2-1B4E-836A-C77705A73200}" srcOrd="0" destOrd="0" presId="urn:microsoft.com/office/officeart/2005/8/layout/process1"/>
    <dgm:cxn modelId="{2A56AB4A-AF67-354E-B593-694F487ED733}" type="presOf" srcId="{0BEEF6B2-CBC6-6F4B-A6ED-4310221AD8A3}" destId="{8128863A-B900-A946-AECB-0E6D0E614DA6}" srcOrd="0" destOrd="0" presId="urn:microsoft.com/office/officeart/2005/8/layout/process1"/>
    <dgm:cxn modelId="{F326BEE3-790C-FF4B-9B92-5BF0325BB2AC}" type="presOf" srcId="{D1466940-8C21-044C-AA09-97FCFB402B2A}" destId="{0142547E-34D8-B848-9191-6736399AF15D}" srcOrd="0" destOrd="0" presId="urn:microsoft.com/office/officeart/2005/8/layout/process1"/>
    <dgm:cxn modelId="{B7D4591F-2543-1744-9D61-FC60B8FE040D}" type="presOf" srcId="{AE0EE4E2-640C-4943-BFAE-B060A3D7F4A4}" destId="{47ACDECB-A234-A841-B701-B90217AD0064}" srcOrd="1" destOrd="0" presId="urn:microsoft.com/office/officeart/2005/8/layout/process1"/>
    <dgm:cxn modelId="{7881C826-328D-DF42-89C6-DE461CAC2DB7}" srcId="{5B611C44-0BDB-3946-9BE0-4F3956805EE9}" destId="{0BEEF6B2-CBC6-6F4B-A6ED-4310221AD8A3}" srcOrd="2" destOrd="0" parTransId="{3318C7DA-ABFA-B24C-A315-2C44CDD7DB7C}" sibTransId="{BBF64F85-06AF-F44C-BD73-9EC1B29F38AC}"/>
    <dgm:cxn modelId="{18A2BAA5-D8AA-7143-85EC-1DB22E9FDF89}" type="presOf" srcId="{5B611C44-0BDB-3946-9BE0-4F3956805EE9}" destId="{EE8B48AF-7A75-7B46-8A2B-FC83CFEE369E}" srcOrd="0" destOrd="0" presId="urn:microsoft.com/office/officeart/2005/8/layout/process1"/>
    <dgm:cxn modelId="{2DCCD73B-DAF4-FC4A-8693-58BB69CD083F}" type="presOf" srcId="{A3BF10AA-673E-F74F-AC1E-9F5073F82466}" destId="{FB533631-601C-1349-AAB4-5E7ED58E0AB9}" srcOrd="1" destOrd="0" presId="urn:microsoft.com/office/officeart/2005/8/layout/process1"/>
    <dgm:cxn modelId="{7FDD34A9-97C7-C448-A04B-39AF7C8B9731}" type="presOf" srcId="{3F052213-E00E-5142-8D7B-8647E448F9C2}" destId="{EF854DCB-7BA6-554E-A541-3CF7A18E9A9B}" srcOrd="0" destOrd="0" presId="urn:microsoft.com/office/officeart/2005/8/layout/process1"/>
    <dgm:cxn modelId="{A13E8C7B-54A0-EB40-BB76-203C1520009D}" type="presParOf" srcId="{EE8B48AF-7A75-7B46-8A2B-FC83CFEE369E}" destId="{0142547E-34D8-B848-9191-6736399AF15D}" srcOrd="0" destOrd="0" presId="urn:microsoft.com/office/officeart/2005/8/layout/process1"/>
    <dgm:cxn modelId="{49FDCB91-6836-B64F-B3FB-B757288394B7}" type="presParOf" srcId="{EE8B48AF-7A75-7B46-8A2B-FC83CFEE369E}" destId="{F872D265-D19D-B944-9252-D4AFAD2E8119}" srcOrd="1" destOrd="0" presId="urn:microsoft.com/office/officeart/2005/8/layout/process1"/>
    <dgm:cxn modelId="{108ED3BA-81B0-2947-BFCC-5DBC18E03896}" type="presParOf" srcId="{F872D265-D19D-B944-9252-D4AFAD2E8119}" destId="{FB533631-601C-1349-AAB4-5E7ED58E0AB9}" srcOrd="0" destOrd="0" presId="urn:microsoft.com/office/officeart/2005/8/layout/process1"/>
    <dgm:cxn modelId="{5A68D637-C875-B64A-8BFE-81421065D5B6}" type="presParOf" srcId="{EE8B48AF-7A75-7B46-8A2B-FC83CFEE369E}" destId="{EF854DCB-7BA6-554E-A541-3CF7A18E9A9B}" srcOrd="2" destOrd="0" presId="urn:microsoft.com/office/officeart/2005/8/layout/process1"/>
    <dgm:cxn modelId="{633E0054-A781-CF44-B18C-637D1C13C9E2}" type="presParOf" srcId="{EE8B48AF-7A75-7B46-8A2B-FC83CFEE369E}" destId="{61C957D4-D9E2-1B4E-836A-C77705A73200}" srcOrd="3" destOrd="0" presId="urn:microsoft.com/office/officeart/2005/8/layout/process1"/>
    <dgm:cxn modelId="{CB91ED3E-4807-9E4E-AFBE-8D8C0BD0259C}" type="presParOf" srcId="{61C957D4-D9E2-1B4E-836A-C77705A73200}" destId="{47ACDECB-A234-A841-B701-B90217AD0064}" srcOrd="0" destOrd="0" presId="urn:microsoft.com/office/officeart/2005/8/layout/process1"/>
    <dgm:cxn modelId="{66BDF0DE-A99D-B74F-8CD6-B6C3E01E9ADA}" type="presParOf" srcId="{EE8B48AF-7A75-7B46-8A2B-FC83CFEE369E}" destId="{8128863A-B900-A946-AECB-0E6D0E614DA6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42547E-34D8-B848-9191-6736399AF15D}">
      <dsp:nvSpPr>
        <dsp:cNvPr id="0" name=""/>
        <dsp:cNvSpPr/>
      </dsp:nvSpPr>
      <dsp:spPr>
        <a:xfrm>
          <a:off x="12549" y="0"/>
          <a:ext cx="3750848" cy="7898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>
              <a:latin typeface="Century Gothic"/>
              <a:cs typeface="Century Gothic"/>
            </a:rPr>
            <a:t>Gaze Tracking</a:t>
          </a:r>
          <a:endParaRPr lang="en-US" sz="3400" kern="1200" dirty="0">
            <a:latin typeface="Century Gothic"/>
            <a:cs typeface="Century Gothic"/>
          </a:endParaRPr>
        </a:p>
      </dsp:txBody>
      <dsp:txXfrm>
        <a:off x="35683" y="23134"/>
        <a:ext cx="3704580" cy="743599"/>
      </dsp:txXfrm>
    </dsp:sp>
    <dsp:sp modelId="{F872D265-D19D-B944-9252-D4AFAD2E8119}">
      <dsp:nvSpPr>
        <dsp:cNvPr id="0" name=""/>
        <dsp:cNvSpPr/>
      </dsp:nvSpPr>
      <dsp:spPr>
        <a:xfrm>
          <a:off x="4138482" y="0"/>
          <a:ext cx="795179" cy="78986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/>
        </a:p>
      </dsp:txBody>
      <dsp:txXfrm>
        <a:off x="4138482" y="157973"/>
        <a:ext cx="558219" cy="473921"/>
      </dsp:txXfrm>
    </dsp:sp>
    <dsp:sp modelId="{EF854DCB-7BA6-554E-A541-3CF7A18E9A9B}">
      <dsp:nvSpPr>
        <dsp:cNvPr id="0" name=""/>
        <dsp:cNvSpPr/>
      </dsp:nvSpPr>
      <dsp:spPr>
        <a:xfrm>
          <a:off x="5263737" y="0"/>
          <a:ext cx="3750848" cy="7898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1530816"/>
                <a:satOff val="-9522"/>
                <a:lumOff val="7059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530816"/>
                <a:satOff val="-9522"/>
                <a:lumOff val="7059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>
              <a:latin typeface="Century Gothic"/>
              <a:cs typeface="Century Gothic"/>
            </a:rPr>
            <a:t>Gaze Data</a:t>
          </a:r>
          <a:endParaRPr lang="en-US" sz="3400" kern="1200" dirty="0">
            <a:latin typeface="Century Gothic"/>
            <a:cs typeface="Century Gothic"/>
          </a:endParaRPr>
        </a:p>
      </dsp:txBody>
      <dsp:txXfrm>
        <a:off x="5286871" y="23134"/>
        <a:ext cx="3704580" cy="743599"/>
      </dsp:txXfrm>
    </dsp:sp>
    <dsp:sp modelId="{61C957D4-D9E2-1B4E-836A-C77705A73200}">
      <dsp:nvSpPr>
        <dsp:cNvPr id="0" name=""/>
        <dsp:cNvSpPr/>
      </dsp:nvSpPr>
      <dsp:spPr>
        <a:xfrm>
          <a:off x="9389670" y="0"/>
          <a:ext cx="795179" cy="78986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3061632"/>
                <a:satOff val="-19044"/>
                <a:lumOff val="1411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3061632"/>
                <a:satOff val="-19044"/>
                <a:lumOff val="1411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/>
        </a:p>
      </dsp:txBody>
      <dsp:txXfrm>
        <a:off x="9389670" y="157973"/>
        <a:ext cx="558219" cy="473921"/>
      </dsp:txXfrm>
    </dsp:sp>
    <dsp:sp modelId="{8128863A-B900-A946-AECB-0E6D0E614DA6}">
      <dsp:nvSpPr>
        <dsp:cNvPr id="0" name=""/>
        <dsp:cNvSpPr/>
      </dsp:nvSpPr>
      <dsp:spPr>
        <a:xfrm>
          <a:off x="10514925" y="0"/>
          <a:ext cx="3750848" cy="7898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3061632"/>
                <a:satOff val="-19044"/>
                <a:lumOff val="1411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3061632"/>
                <a:satOff val="-19044"/>
                <a:lumOff val="1411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>
              <a:latin typeface="Century Gothic"/>
              <a:cs typeface="Century Gothic"/>
            </a:rPr>
            <a:t>Visualization</a:t>
          </a:r>
          <a:endParaRPr lang="en-US" sz="3400" kern="1200" dirty="0">
            <a:latin typeface="Century Gothic"/>
            <a:cs typeface="Century Gothic"/>
          </a:endParaRPr>
        </a:p>
      </dsp:txBody>
      <dsp:txXfrm>
        <a:off x="10538059" y="23134"/>
        <a:ext cx="3704580" cy="7435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media/image10.jpg>
</file>

<file path=ppt/media/image11.jpe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0.jpg>
</file>

<file path=ppt/media/image21.png>
</file>

<file path=ppt/media/image5.jpg>
</file>

<file path=ppt/media/image6.jp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11930384"/>
            <a:ext cx="41970960" cy="8232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06640" y="21762720"/>
            <a:ext cx="34564320" cy="98145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507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0156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5235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0313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5392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047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75549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0627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1A0C-9675-C746-895A-CD3B43DAB5EF}" type="datetimeFigureOut">
              <a:rPr lang="en-US" smtClean="0"/>
              <a:t>10/12/15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284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1A0C-9675-C746-895A-CD3B43DAB5EF}" type="datetimeFigureOut">
              <a:rPr lang="en-US" smtClean="0"/>
              <a:t>10/12/15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785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798760" y="1537977"/>
            <a:ext cx="11109960" cy="3276854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68880" y="1537977"/>
            <a:ext cx="32506920" cy="3276854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1A0C-9675-C746-895A-CD3B43DAB5EF}" type="datetimeFigureOut">
              <a:rPr lang="en-US" smtClean="0"/>
              <a:t>10/12/15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822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1A0C-9675-C746-895A-CD3B43DAB5EF}" type="datetimeFigureOut">
              <a:rPr lang="en-US" smtClean="0"/>
              <a:t>10/12/15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160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00490" y="24678644"/>
            <a:ext cx="41970960" cy="7627620"/>
          </a:xfrm>
        </p:spPr>
        <p:txBody>
          <a:bodyPr anchor="t"/>
          <a:lstStyle>
            <a:lvl1pPr algn="l">
              <a:defRPr sz="22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00490" y="16277597"/>
            <a:ext cx="41970960" cy="8401047"/>
          </a:xfrm>
        </p:spPr>
        <p:txBody>
          <a:bodyPr anchor="b"/>
          <a:lstStyle>
            <a:lvl1pPr marL="0" indent="0">
              <a:buNone/>
              <a:defRPr sz="10900">
                <a:solidFill>
                  <a:schemeClr val="tx1">
                    <a:tint val="75000"/>
                  </a:schemeClr>
                </a:solidFill>
              </a:defRPr>
            </a:lvl1pPr>
            <a:lvl2pPr marL="2507848" indent="0">
              <a:buNone/>
              <a:defRPr sz="9900">
                <a:solidFill>
                  <a:schemeClr val="tx1">
                    <a:tint val="75000"/>
                  </a:schemeClr>
                </a:solidFill>
              </a:defRPr>
            </a:lvl2pPr>
            <a:lvl3pPr marL="5015696" indent="0">
              <a:buNone/>
              <a:defRPr sz="8800">
                <a:solidFill>
                  <a:schemeClr val="tx1">
                    <a:tint val="75000"/>
                  </a:schemeClr>
                </a:solidFill>
              </a:defRPr>
            </a:lvl3pPr>
            <a:lvl4pPr marL="7523547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4pPr>
            <a:lvl5pPr marL="10031395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5pPr>
            <a:lvl6pPr marL="12539243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6pPr>
            <a:lvl7pPr marL="1504709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7pPr>
            <a:lvl8pPr marL="17554941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8pPr>
            <a:lvl9pPr marL="20062789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1A0C-9675-C746-895A-CD3B43DAB5EF}" type="datetimeFigureOut">
              <a:rPr lang="en-US" smtClean="0"/>
              <a:t>10/12/15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987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68880" y="8961122"/>
            <a:ext cx="21808440" cy="25345394"/>
          </a:xfrm>
        </p:spPr>
        <p:txBody>
          <a:bodyPr/>
          <a:lstStyle>
            <a:lvl1pPr>
              <a:defRPr sz="15300"/>
            </a:lvl1pPr>
            <a:lvl2pPr>
              <a:defRPr sz="13200"/>
            </a:lvl2pPr>
            <a:lvl3pPr>
              <a:defRPr sz="10900"/>
            </a:lvl3pPr>
            <a:lvl4pPr>
              <a:defRPr sz="9900"/>
            </a:lvl4pPr>
            <a:lvl5pPr>
              <a:defRPr sz="9900"/>
            </a:lvl5pPr>
            <a:lvl6pPr>
              <a:defRPr sz="9900"/>
            </a:lvl6pPr>
            <a:lvl7pPr>
              <a:defRPr sz="9900"/>
            </a:lvl7pPr>
            <a:lvl8pPr>
              <a:defRPr sz="9900"/>
            </a:lvl8pPr>
            <a:lvl9pPr>
              <a:defRPr sz="9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00280" y="8961122"/>
            <a:ext cx="21808440" cy="25345394"/>
          </a:xfrm>
        </p:spPr>
        <p:txBody>
          <a:bodyPr/>
          <a:lstStyle>
            <a:lvl1pPr>
              <a:defRPr sz="15300"/>
            </a:lvl1pPr>
            <a:lvl2pPr>
              <a:defRPr sz="13200"/>
            </a:lvl2pPr>
            <a:lvl3pPr>
              <a:defRPr sz="10900"/>
            </a:lvl3pPr>
            <a:lvl4pPr>
              <a:defRPr sz="9900"/>
            </a:lvl4pPr>
            <a:lvl5pPr>
              <a:defRPr sz="9900"/>
            </a:lvl5pPr>
            <a:lvl6pPr>
              <a:defRPr sz="9900"/>
            </a:lvl6pPr>
            <a:lvl7pPr>
              <a:defRPr sz="9900"/>
            </a:lvl7pPr>
            <a:lvl8pPr>
              <a:defRPr sz="9900"/>
            </a:lvl8pPr>
            <a:lvl9pPr>
              <a:defRPr sz="9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1A0C-9675-C746-895A-CD3B43DAB5EF}" type="datetimeFigureOut">
              <a:rPr lang="en-US" smtClean="0"/>
              <a:t>10/12/15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489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68880" y="8596635"/>
            <a:ext cx="21817015" cy="3582667"/>
          </a:xfrm>
        </p:spPr>
        <p:txBody>
          <a:bodyPr anchor="b"/>
          <a:lstStyle>
            <a:lvl1pPr marL="0" indent="0">
              <a:buNone/>
              <a:defRPr sz="13200" b="1"/>
            </a:lvl1pPr>
            <a:lvl2pPr marL="2507848" indent="0">
              <a:buNone/>
              <a:defRPr sz="10900" b="1"/>
            </a:lvl2pPr>
            <a:lvl3pPr marL="5015696" indent="0">
              <a:buNone/>
              <a:defRPr sz="9900" b="1"/>
            </a:lvl3pPr>
            <a:lvl4pPr marL="7523547" indent="0">
              <a:buNone/>
              <a:defRPr sz="8800" b="1"/>
            </a:lvl4pPr>
            <a:lvl5pPr marL="10031395" indent="0">
              <a:buNone/>
              <a:defRPr sz="8800" b="1"/>
            </a:lvl5pPr>
            <a:lvl6pPr marL="12539243" indent="0">
              <a:buNone/>
              <a:defRPr sz="8800" b="1"/>
            </a:lvl6pPr>
            <a:lvl7pPr marL="15047090" indent="0">
              <a:buNone/>
              <a:defRPr sz="8800" b="1"/>
            </a:lvl7pPr>
            <a:lvl8pPr marL="17554941" indent="0">
              <a:buNone/>
              <a:defRPr sz="8800" b="1"/>
            </a:lvl8pPr>
            <a:lvl9pPr marL="20062789" indent="0">
              <a:buNone/>
              <a:defRPr sz="8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68880" y="12179302"/>
            <a:ext cx="21817015" cy="22127214"/>
          </a:xfrm>
        </p:spPr>
        <p:txBody>
          <a:bodyPr/>
          <a:lstStyle>
            <a:lvl1pPr>
              <a:defRPr sz="13200"/>
            </a:lvl1pPr>
            <a:lvl2pPr>
              <a:defRPr sz="10900"/>
            </a:lvl2pPr>
            <a:lvl3pPr>
              <a:defRPr sz="9900"/>
            </a:lvl3pPr>
            <a:lvl4pPr>
              <a:defRPr sz="8800"/>
            </a:lvl4pPr>
            <a:lvl5pPr>
              <a:defRPr sz="8800"/>
            </a:lvl5pPr>
            <a:lvl6pPr>
              <a:defRPr sz="8800"/>
            </a:lvl6pPr>
            <a:lvl7pPr>
              <a:defRPr sz="8800"/>
            </a:lvl7pPr>
            <a:lvl8pPr>
              <a:defRPr sz="8800"/>
            </a:lvl8pPr>
            <a:lvl9pPr>
              <a:defRPr sz="8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083137" y="8596635"/>
            <a:ext cx="21825585" cy="3582667"/>
          </a:xfrm>
        </p:spPr>
        <p:txBody>
          <a:bodyPr anchor="b"/>
          <a:lstStyle>
            <a:lvl1pPr marL="0" indent="0">
              <a:buNone/>
              <a:defRPr sz="13200" b="1"/>
            </a:lvl1pPr>
            <a:lvl2pPr marL="2507848" indent="0">
              <a:buNone/>
              <a:defRPr sz="10900" b="1"/>
            </a:lvl2pPr>
            <a:lvl3pPr marL="5015696" indent="0">
              <a:buNone/>
              <a:defRPr sz="9900" b="1"/>
            </a:lvl3pPr>
            <a:lvl4pPr marL="7523547" indent="0">
              <a:buNone/>
              <a:defRPr sz="8800" b="1"/>
            </a:lvl4pPr>
            <a:lvl5pPr marL="10031395" indent="0">
              <a:buNone/>
              <a:defRPr sz="8800" b="1"/>
            </a:lvl5pPr>
            <a:lvl6pPr marL="12539243" indent="0">
              <a:buNone/>
              <a:defRPr sz="8800" b="1"/>
            </a:lvl6pPr>
            <a:lvl7pPr marL="15047090" indent="0">
              <a:buNone/>
              <a:defRPr sz="8800" b="1"/>
            </a:lvl7pPr>
            <a:lvl8pPr marL="17554941" indent="0">
              <a:buNone/>
              <a:defRPr sz="8800" b="1"/>
            </a:lvl8pPr>
            <a:lvl9pPr marL="20062789" indent="0">
              <a:buNone/>
              <a:defRPr sz="8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083137" y="12179302"/>
            <a:ext cx="21825585" cy="22127214"/>
          </a:xfrm>
        </p:spPr>
        <p:txBody>
          <a:bodyPr/>
          <a:lstStyle>
            <a:lvl1pPr>
              <a:defRPr sz="13200"/>
            </a:lvl1pPr>
            <a:lvl2pPr>
              <a:defRPr sz="10900"/>
            </a:lvl2pPr>
            <a:lvl3pPr>
              <a:defRPr sz="9900"/>
            </a:lvl3pPr>
            <a:lvl4pPr>
              <a:defRPr sz="8800"/>
            </a:lvl4pPr>
            <a:lvl5pPr>
              <a:defRPr sz="8800"/>
            </a:lvl5pPr>
            <a:lvl6pPr>
              <a:defRPr sz="8800"/>
            </a:lvl6pPr>
            <a:lvl7pPr>
              <a:defRPr sz="8800"/>
            </a:lvl7pPr>
            <a:lvl8pPr>
              <a:defRPr sz="8800"/>
            </a:lvl8pPr>
            <a:lvl9pPr>
              <a:defRPr sz="8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1A0C-9675-C746-895A-CD3B43DAB5EF}" type="datetimeFigureOut">
              <a:rPr lang="en-US" smtClean="0"/>
              <a:t>10/12/15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913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1A0C-9675-C746-895A-CD3B43DAB5EF}" type="datetimeFigureOut">
              <a:rPr lang="en-US" smtClean="0"/>
              <a:t>10/12/15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391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1A0C-9675-C746-895A-CD3B43DAB5EF}" type="datetimeFigureOut">
              <a:rPr lang="en-US" smtClean="0"/>
              <a:t>10/12/15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3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8883" y="1529080"/>
            <a:ext cx="16244890" cy="6507480"/>
          </a:xfrm>
        </p:spPr>
        <p:txBody>
          <a:bodyPr anchor="b"/>
          <a:lstStyle>
            <a:lvl1pPr algn="l">
              <a:defRPr sz="10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305270" y="1529083"/>
            <a:ext cx="27603450" cy="32777434"/>
          </a:xfrm>
        </p:spPr>
        <p:txBody>
          <a:bodyPr/>
          <a:lstStyle>
            <a:lvl1pPr>
              <a:defRPr sz="17600"/>
            </a:lvl1pPr>
            <a:lvl2pPr>
              <a:defRPr sz="15300"/>
            </a:lvl2pPr>
            <a:lvl3pPr>
              <a:defRPr sz="13200"/>
            </a:lvl3pPr>
            <a:lvl4pPr>
              <a:defRPr sz="10900"/>
            </a:lvl4pPr>
            <a:lvl5pPr>
              <a:defRPr sz="10900"/>
            </a:lvl5pPr>
            <a:lvl6pPr>
              <a:defRPr sz="10900"/>
            </a:lvl6pPr>
            <a:lvl7pPr>
              <a:defRPr sz="10900"/>
            </a:lvl7pPr>
            <a:lvl8pPr>
              <a:defRPr sz="10900"/>
            </a:lvl8pPr>
            <a:lvl9pPr>
              <a:defRPr sz="10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68883" y="8036563"/>
            <a:ext cx="16244890" cy="26269954"/>
          </a:xfrm>
        </p:spPr>
        <p:txBody>
          <a:bodyPr/>
          <a:lstStyle>
            <a:lvl1pPr marL="0" indent="0">
              <a:buNone/>
              <a:defRPr sz="7700"/>
            </a:lvl1pPr>
            <a:lvl2pPr marL="2507848" indent="0">
              <a:buNone/>
              <a:defRPr sz="6500"/>
            </a:lvl2pPr>
            <a:lvl3pPr marL="5015696" indent="0">
              <a:buNone/>
              <a:defRPr sz="5500"/>
            </a:lvl3pPr>
            <a:lvl4pPr marL="7523547" indent="0">
              <a:buNone/>
              <a:defRPr sz="4900"/>
            </a:lvl4pPr>
            <a:lvl5pPr marL="10031395" indent="0">
              <a:buNone/>
              <a:defRPr sz="4900"/>
            </a:lvl5pPr>
            <a:lvl6pPr marL="12539243" indent="0">
              <a:buNone/>
              <a:defRPr sz="4900"/>
            </a:lvl6pPr>
            <a:lvl7pPr marL="15047090" indent="0">
              <a:buNone/>
              <a:defRPr sz="4900"/>
            </a:lvl7pPr>
            <a:lvl8pPr marL="17554941" indent="0">
              <a:buNone/>
              <a:defRPr sz="4900"/>
            </a:lvl8pPr>
            <a:lvl9pPr marL="20062789" indent="0">
              <a:buNone/>
              <a:defRPr sz="4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1A0C-9675-C746-895A-CD3B43DAB5EF}" type="datetimeFigureOut">
              <a:rPr lang="en-US" smtClean="0"/>
              <a:t>10/12/15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495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78355" y="26883362"/>
            <a:ext cx="29626560" cy="3173734"/>
          </a:xfrm>
        </p:spPr>
        <p:txBody>
          <a:bodyPr anchor="b"/>
          <a:lstStyle>
            <a:lvl1pPr algn="l">
              <a:defRPr sz="10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9678355" y="3431540"/>
            <a:ext cx="29626560" cy="23042880"/>
          </a:xfrm>
        </p:spPr>
        <p:txBody>
          <a:bodyPr/>
          <a:lstStyle>
            <a:lvl1pPr marL="0" indent="0">
              <a:buNone/>
              <a:defRPr sz="17600"/>
            </a:lvl1pPr>
            <a:lvl2pPr marL="2507848" indent="0">
              <a:buNone/>
              <a:defRPr sz="15300"/>
            </a:lvl2pPr>
            <a:lvl3pPr marL="5015696" indent="0">
              <a:buNone/>
              <a:defRPr sz="13200"/>
            </a:lvl3pPr>
            <a:lvl4pPr marL="7523547" indent="0">
              <a:buNone/>
              <a:defRPr sz="10900"/>
            </a:lvl4pPr>
            <a:lvl5pPr marL="10031395" indent="0">
              <a:buNone/>
              <a:defRPr sz="10900"/>
            </a:lvl5pPr>
            <a:lvl6pPr marL="12539243" indent="0">
              <a:buNone/>
              <a:defRPr sz="10900"/>
            </a:lvl6pPr>
            <a:lvl7pPr marL="15047090" indent="0">
              <a:buNone/>
              <a:defRPr sz="10900"/>
            </a:lvl7pPr>
            <a:lvl8pPr marL="17554941" indent="0">
              <a:buNone/>
              <a:defRPr sz="10900"/>
            </a:lvl8pPr>
            <a:lvl9pPr marL="20062789" indent="0">
              <a:buNone/>
              <a:defRPr sz="109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678355" y="30057095"/>
            <a:ext cx="29626560" cy="4507227"/>
          </a:xfrm>
        </p:spPr>
        <p:txBody>
          <a:bodyPr/>
          <a:lstStyle>
            <a:lvl1pPr marL="0" indent="0">
              <a:buNone/>
              <a:defRPr sz="7700"/>
            </a:lvl1pPr>
            <a:lvl2pPr marL="2507848" indent="0">
              <a:buNone/>
              <a:defRPr sz="6500"/>
            </a:lvl2pPr>
            <a:lvl3pPr marL="5015696" indent="0">
              <a:buNone/>
              <a:defRPr sz="5500"/>
            </a:lvl3pPr>
            <a:lvl4pPr marL="7523547" indent="0">
              <a:buNone/>
              <a:defRPr sz="4900"/>
            </a:lvl4pPr>
            <a:lvl5pPr marL="10031395" indent="0">
              <a:buNone/>
              <a:defRPr sz="4900"/>
            </a:lvl5pPr>
            <a:lvl6pPr marL="12539243" indent="0">
              <a:buNone/>
              <a:defRPr sz="4900"/>
            </a:lvl6pPr>
            <a:lvl7pPr marL="15047090" indent="0">
              <a:buNone/>
              <a:defRPr sz="4900"/>
            </a:lvl7pPr>
            <a:lvl8pPr marL="17554941" indent="0">
              <a:buNone/>
              <a:defRPr sz="4900"/>
            </a:lvl8pPr>
            <a:lvl9pPr marL="20062789" indent="0">
              <a:buNone/>
              <a:defRPr sz="4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1A0C-9675-C746-895A-CD3B43DAB5EF}" type="datetimeFigureOut">
              <a:rPr lang="en-US" smtClean="0"/>
              <a:t>10/12/15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861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652967"/>
            <a:ext cx="49377600" cy="7645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1569" tIns="250784" rIns="501569" bIns="250784"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68880" y="1537974"/>
            <a:ext cx="44439840" cy="6400800"/>
          </a:xfrm>
          <a:prstGeom prst="rect">
            <a:avLst/>
          </a:prstGeom>
        </p:spPr>
        <p:txBody>
          <a:bodyPr vert="horz" lIns="501569" tIns="250784" rIns="501569" bIns="250784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68880" y="8961122"/>
            <a:ext cx="44439840" cy="25345394"/>
          </a:xfrm>
          <a:prstGeom prst="rect">
            <a:avLst/>
          </a:prstGeom>
        </p:spPr>
        <p:txBody>
          <a:bodyPr vert="horz" lIns="501569" tIns="250784" rIns="501569" bIns="25078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68880" y="35595564"/>
            <a:ext cx="11521440" cy="2044700"/>
          </a:xfrm>
          <a:prstGeom prst="rect">
            <a:avLst/>
          </a:prstGeom>
        </p:spPr>
        <p:txBody>
          <a:bodyPr vert="horz" lIns="501569" tIns="250784" rIns="501569" bIns="250784" rtlCol="0" anchor="ctr"/>
          <a:lstStyle>
            <a:lvl1pPr algn="l">
              <a:defRPr sz="6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901A0C-9675-C746-895A-CD3B43DAB5EF}" type="datetimeFigureOut">
              <a:rPr lang="en-US" smtClean="0"/>
              <a:t>10/12/15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870680" y="35595564"/>
            <a:ext cx="15636240" cy="2044700"/>
          </a:xfrm>
          <a:prstGeom prst="rect">
            <a:avLst/>
          </a:prstGeom>
        </p:spPr>
        <p:txBody>
          <a:bodyPr vert="horz" lIns="501569" tIns="250784" rIns="501569" bIns="250784" rtlCol="0" anchor="ctr"/>
          <a:lstStyle>
            <a:lvl1pPr algn="ctr">
              <a:defRPr sz="6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387280" y="35595564"/>
            <a:ext cx="11521440" cy="2044700"/>
          </a:xfrm>
          <a:prstGeom prst="rect">
            <a:avLst/>
          </a:prstGeom>
        </p:spPr>
        <p:txBody>
          <a:bodyPr vert="horz" lIns="501569" tIns="250784" rIns="501569" bIns="250784" rtlCol="0" anchor="ctr"/>
          <a:lstStyle>
            <a:lvl1pPr algn="r">
              <a:defRPr sz="6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4"/>
            <a:ext cx="49377600" cy="7645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1569" tIns="250784" rIns="501569" bIns="250784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639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2507848" rtl="0" eaLnBrk="1" latinLnBrk="0" hangingPunct="1">
        <a:spcBef>
          <a:spcPct val="0"/>
        </a:spcBef>
        <a:buNone/>
        <a:defRPr sz="24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0886" indent="-1880886" algn="l" defTabSz="2507848" rtl="0" eaLnBrk="1" latinLnBrk="0" hangingPunct="1">
        <a:spcBef>
          <a:spcPct val="20000"/>
        </a:spcBef>
        <a:buFont typeface="Arial"/>
        <a:buChar char="•"/>
        <a:defRPr sz="17600" kern="1200">
          <a:solidFill>
            <a:schemeClr val="tx1"/>
          </a:solidFill>
          <a:latin typeface="+mn-lt"/>
          <a:ea typeface="+mn-ea"/>
          <a:cs typeface="Franklin Gothic Book"/>
        </a:defRPr>
      </a:lvl1pPr>
      <a:lvl2pPr marL="4075254" indent="-1567406" algn="l" defTabSz="2507848" rtl="0" eaLnBrk="1" latinLnBrk="0" hangingPunct="1">
        <a:spcBef>
          <a:spcPct val="20000"/>
        </a:spcBef>
        <a:buFont typeface="Arial"/>
        <a:buChar char="–"/>
        <a:defRPr sz="15300" kern="1200">
          <a:solidFill>
            <a:schemeClr val="tx1"/>
          </a:solidFill>
          <a:latin typeface="+mn-lt"/>
          <a:ea typeface="+mn-ea"/>
          <a:cs typeface="Franklin Gothic Book"/>
        </a:defRPr>
      </a:lvl2pPr>
      <a:lvl3pPr marL="6269622" indent="-1253925" algn="l" defTabSz="2507848" rtl="0" eaLnBrk="1" latinLnBrk="0" hangingPunct="1">
        <a:spcBef>
          <a:spcPct val="20000"/>
        </a:spcBef>
        <a:buFont typeface="Arial"/>
        <a:buChar char="•"/>
        <a:defRPr sz="13200" kern="1200">
          <a:solidFill>
            <a:schemeClr val="tx1"/>
          </a:solidFill>
          <a:latin typeface="+mn-lt"/>
          <a:ea typeface="+mn-ea"/>
          <a:cs typeface="Franklin Gothic Book"/>
        </a:defRPr>
      </a:lvl3pPr>
      <a:lvl4pPr marL="8777471" indent="-1253925" algn="l" defTabSz="2507848" rtl="0" eaLnBrk="1" latinLnBrk="0" hangingPunct="1">
        <a:spcBef>
          <a:spcPct val="20000"/>
        </a:spcBef>
        <a:buFont typeface="Arial"/>
        <a:buChar char="–"/>
        <a:defRPr sz="10900" kern="1200">
          <a:solidFill>
            <a:schemeClr val="tx1"/>
          </a:solidFill>
          <a:latin typeface="+mn-lt"/>
          <a:ea typeface="+mn-ea"/>
          <a:cs typeface="Franklin Gothic Book"/>
        </a:defRPr>
      </a:lvl4pPr>
      <a:lvl5pPr marL="11285318" indent="-1253925" algn="l" defTabSz="2507848" rtl="0" eaLnBrk="1" latinLnBrk="0" hangingPunct="1">
        <a:spcBef>
          <a:spcPct val="20000"/>
        </a:spcBef>
        <a:buFont typeface="Arial"/>
        <a:buChar char="»"/>
        <a:defRPr sz="10900" kern="1200">
          <a:solidFill>
            <a:schemeClr val="tx1"/>
          </a:solidFill>
          <a:latin typeface="+mn-lt"/>
          <a:ea typeface="+mn-ea"/>
          <a:cs typeface="Franklin Gothic Book"/>
        </a:defRPr>
      </a:lvl5pPr>
      <a:lvl6pPr marL="13793167" indent="-1253925" algn="l" defTabSz="2507848" rtl="0" eaLnBrk="1" latinLnBrk="0" hangingPunct="1">
        <a:spcBef>
          <a:spcPct val="20000"/>
        </a:spcBef>
        <a:buFont typeface="Arial"/>
        <a:buChar char="•"/>
        <a:defRPr sz="10900" kern="1200">
          <a:solidFill>
            <a:schemeClr val="tx1"/>
          </a:solidFill>
          <a:latin typeface="+mn-lt"/>
          <a:ea typeface="+mn-ea"/>
          <a:cs typeface="+mn-cs"/>
        </a:defRPr>
      </a:lvl6pPr>
      <a:lvl7pPr marL="16301016" indent="-1253925" algn="l" defTabSz="2507848" rtl="0" eaLnBrk="1" latinLnBrk="0" hangingPunct="1">
        <a:spcBef>
          <a:spcPct val="20000"/>
        </a:spcBef>
        <a:buFont typeface="Arial"/>
        <a:buChar char="•"/>
        <a:defRPr sz="10900" kern="1200">
          <a:solidFill>
            <a:schemeClr val="tx1"/>
          </a:solidFill>
          <a:latin typeface="+mn-lt"/>
          <a:ea typeface="+mn-ea"/>
          <a:cs typeface="+mn-cs"/>
        </a:defRPr>
      </a:lvl7pPr>
      <a:lvl8pPr marL="18808864" indent="-1253925" algn="l" defTabSz="2507848" rtl="0" eaLnBrk="1" latinLnBrk="0" hangingPunct="1">
        <a:spcBef>
          <a:spcPct val="20000"/>
        </a:spcBef>
        <a:buFont typeface="Arial"/>
        <a:buChar char="•"/>
        <a:defRPr sz="10900" kern="1200">
          <a:solidFill>
            <a:schemeClr val="tx1"/>
          </a:solidFill>
          <a:latin typeface="+mn-lt"/>
          <a:ea typeface="+mn-ea"/>
          <a:cs typeface="+mn-cs"/>
        </a:defRPr>
      </a:lvl8pPr>
      <a:lvl9pPr marL="21316714" indent="-1253925" algn="l" defTabSz="2507848" rtl="0" eaLnBrk="1" latinLnBrk="0" hangingPunct="1">
        <a:spcBef>
          <a:spcPct val="20000"/>
        </a:spcBef>
        <a:buFont typeface="Arial"/>
        <a:buChar char="•"/>
        <a:defRPr sz="10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07848" rtl="0" eaLnBrk="1" latinLnBrk="0" hangingPunct="1">
        <a:defRPr sz="9900" kern="1200">
          <a:solidFill>
            <a:schemeClr val="tx1"/>
          </a:solidFill>
          <a:latin typeface="+mn-lt"/>
          <a:ea typeface="+mn-ea"/>
          <a:cs typeface="+mn-cs"/>
        </a:defRPr>
      </a:lvl1pPr>
      <a:lvl2pPr marL="2507848" algn="l" defTabSz="2507848" rtl="0" eaLnBrk="1" latinLnBrk="0" hangingPunct="1">
        <a:defRPr sz="9900" kern="1200">
          <a:solidFill>
            <a:schemeClr val="tx1"/>
          </a:solidFill>
          <a:latin typeface="+mn-lt"/>
          <a:ea typeface="+mn-ea"/>
          <a:cs typeface="+mn-cs"/>
        </a:defRPr>
      </a:lvl2pPr>
      <a:lvl3pPr marL="5015696" algn="l" defTabSz="2507848" rtl="0" eaLnBrk="1" latinLnBrk="0" hangingPunct="1">
        <a:defRPr sz="9900" kern="1200">
          <a:solidFill>
            <a:schemeClr val="tx1"/>
          </a:solidFill>
          <a:latin typeface="+mn-lt"/>
          <a:ea typeface="+mn-ea"/>
          <a:cs typeface="+mn-cs"/>
        </a:defRPr>
      </a:lvl3pPr>
      <a:lvl4pPr marL="7523547" algn="l" defTabSz="2507848" rtl="0" eaLnBrk="1" latinLnBrk="0" hangingPunct="1">
        <a:defRPr sz="9900" kern="1200">
          <a:solidFill>
            <a:schemeClr val="tx1"/>
          </a:solidFill>
          <a:latin typeface="+mn-lt"/>
          <a:ea typeface="+mn-ea"/>
          <a:cs typeface="+mn-cs"/>
        </a:defRPr>
      </a:lvl4pPr>
      <a:lvl5pPr marL="10031395" algn="l" defTabSz="2507848" rtl="0" eaLnBrk="1" latinLnBrk="0" hangingPunct="1">
        <a:defRPr sz="9900" kern="1200">
          <a:solidFill>
            <a:schemeClr val="tx1"/>
          </a:solidFill>
          <a:latin typeface="+mn-lt"/>
          <a:ea typeface="+mn-ea"/>
          <a:cs typeface="+mn-cs"/>
        </a:defRPr>
      </a:lvl5pPr>
      <a:lvl6pPr marL="12539243" algn="l" defTabSz="2507848" rtl="0" eaLnBrk="1" latinLnBrk="0" hangingPunct="1">
        <a:defRPr sz="9900" kern="1200">
          <a:solidFill>
            <a:schemeClr val="tx1"/>
          </a:solidFill>
          <a:latin typeface="+mn-lt"/>
          <a:ea typeface="+mn-ea"/>
          <a:cs typeface="+mn-cs"/>
        </a:defRPr>
      </a:lvl6pPr>
      <a:lvl7pPr marL="15047090" algn="l" defTabSz="2507848" rtl="0" eaLnBrk="1" latinLnBrk="0" hangingPunct="1">
        <a:defRPr sz="9900" kern="1200">
          <a:solidFill>
            <a:schemeClr val="tx1"/>
          </a:solidFill>
          <a:latin typeface="+mn-lt"/>
          <a:ea typeface="+mn-ea"/>
          <a:cs typeface="+mn-cs"/>
        </a:defRPr>
      </a:lvl7pPr>
      <a:lvl8pPr marL="17554941" algn="l" defTabSz="2507848" rtl="0" eaLnBrk="1" latinLnBrk="0" hangingPunct="1">
        <a:defRPr sz="9900" kern="1200">
          <a:solidFill>
            <a:schemeClr val="tx1"/>
          </a:solidFill>
          <a:latin typeface="+mn-lt"/>
          <a:ea typeface="+mn-ea"/>
          <a:cs typeface="+mn-cs"/>
        </a:defRPr>
      </a:lvl8pPr>
      <a:lvl9pPr marL="20062789" algn="l" defTabSz="2507848" rtl="0" eaLnBrk="1" latinLnBrk="0" hangingPunct="1">
        <a:defRPr sz="9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jpg"/><Relationship Id="rId20" Type="http://schemas.openxmlformats.org/officeDocument/2006/relationships/image" Target="../media/image12.png"/><Relationship Id="rId21" Type="http://schemas.openxmlformats.org/officeDocument/2006/relationships/image" Target="../media/image13.png"/><Relationship Id="rId22" Type="http://schemas.openxmlformats.org/officeDocument/2006/relationships/image" Target="../media/image14.png"/><Relationship Id="rId23" Type="http://schemas.openxmlformats.org/officeDocument/2006/relationships/image" Target="../media/image15.jpg"/><Relationship Id="rId24" Type="http://schemas.openxmlformats.org/officeDocument/2006/relationships/image" Target="../media/image16.png"/><Relationship Id="rId25" Type="http://schemas.openxmlformats.org/officeDocument/2006/relationships/image" Target="../media/image17.png"/><Relationship Id="rId26" Type="http://schemas.openxmlformats.org/officeDocument/2006/relationships/image" Target="../media/image18.png"/><Relationship Id="rId27" Type="http://schemas.openxmlformats.org/officeDocument/2006/relationships/image" Target="../media/image19.png"/><Relationship Id="rId28" Type="http://schemas.openxmlformats.org/officeDocument/2006/relationships/image" Target="../media/image20.jpg"/><Relationship Id="rId29" Type="http://schemas.openxmlformats.org/officeDocument/2006/relationships/image" Target="../media/image21.png"/><Relationship Id="rId30" Type="http://schemas.openxmlformats.org/officeDocument/2006/relationships/package" Target="../embeddings/Microsoft_Word_Document3.docx"/><Relationship Id="rId31" Type="http://schemas.openxmlformats.org/officeDocument/2006/relationships/image" Target="../media/image3.emf"/><Relationship Id="rId10" Type="http://schemas.openxmlformats.org/officeDocument/2006/relationships/image" Target="../media/image7.jpg"/><Relationship Id="rId11" Type="http://schemas.openxmlformats.org/officeDocument/2006/relationships/image" Target="../media/image8.jpeg"/><Relationship Id="rId12" Type="http://schemas.openxmlformats.org/officeDocument/2006/relationships/diagramData" Target="../diagrams/data1.xml"/><Relationship Id="rId13" Type="http://schemas.openxmlformats.org/officeDocument/2006/relationships/diagramLayout" Target="../diagrams/layout1.xml"/><Relationship Id="rId14" Type="http://schemas.openxmlformats.org/officeDocument/2006/relationships/diagramQuickStyle" Target="../diagrams/quickStyle1.xml"/><Relationship Id="rId15" Type="http://schemas.openxmlformats.org/officeDocument/2006/relationships/diagramColors" Target="../diagrams/colors1.xml"/><Relationship Id="rId16" Type="http://schemas.microsoft.com/office/2007/relationships/diagramDrawing" Target="../diagrams/drawing1.xml"/><Relationship Id="rId17" Type="http://schemas.openxmlformats.org/officeDocument/2006/relationships/image" Target="../media/image9.png"/><Relationship Id="rId18" Type="http://schemas.openxmlformats.org/officeDocument/2006/relationships/image" Target="../media/image10.jpg"/><Relationship Id="rId19" Type="http://schemas.openxmlformats.org/officeDocument/2006/relationships/image" Target="../media/image11.jpe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.xml"/><Relationship Id="rId3" Type="http://schemas.openxmlformats.org/officeDocument/2006/relationships/package" Target="../embeddings/Microsoft_Word_Document1.docx"/><Relationship Id="rId4" Type="http://schemas.openxmlformats.org/officeDocument/2006/relationships/image" Target="../media/image1.emf"/><Relationship Id="rId5" Type="http://schemas.openxmlformats.org/officeDocument/2006/relationships/package" Target="../embeddings/Microsoft_Word_Document2.docx"/><Relationship Id="rId6" Type="http://schemas.openxmlformats.org/officeDocument/2006/relationships/image" Target="../media/image2.emf"/><Relationship Id="rId7" Type="http://schemas.openxmlformats.org/officeDocument/2006/relationships/image" Target="../media/image4.emf"/><Relationship Id="rId8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.docx"/><Relationship Id="rId4" Type="http://schemas.openxmlformats.org/officeDocument/2006/relationships/image" Target="../media/image1.emf"/><Relationship Id="rId5" Type="http://schemas.openxmlformats.org/officeDocument/2006/relationships/package" Target="../embeddings/Microsoft_Word_Document5.docx"/><Relationship Id="rId6" Type="http://schemas.openxmlformats.org/officeDocument/2006/relationships/image" Target="../media/image2.emf"/><Relationship Id="rId7" Type="http://schemas.openxmlformats.org/officeDocument/2006/relationships/image" Target="../media/image20.jpg"/><Relationship Id="rId8" Type="http://schemas.openxmlformats.org/officeDocument/2006/relationships/image" Target="../media/image21.png"/><Relationship Id="rId9" Type="http://schemas.openxmlformats.org/officeDocument/2006/relationships/package" Target="../embeddings/Microsoft_Word_Document6.docx"/><Relationship Id="rId10" Type="http://schemas.openxmlformats.org/officeDocument/2006/relationships/image" Target="../media/image3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" name="Object 10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5931386"/>
              </p:ext>
            </p:extLst>
          </p:nvPr>
        </p:nvGraphicFramePr>
        <p:xfrm>
          <a:off x="7571251" y="15429422"/>
          <a:ext cx="5486400" cy="59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5" name="Document" r:id="rId3" imgW="5486400" imgH="596900" progId="Word.Document.12">
                  <p:embed/>
                </p:oleObj>
              </mc:Choice>
              <mc:Fallback>
                <p:oleObj name="Document" r:id="rId3" imgW="5486400" imgH="5969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571251" y="15429422"/>
                        <a:ext cx="5486400" cy="596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" name="Object 9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0732928"/>
              </p:ext>
            </p:extLst>
          </p:nvPr>
        </p:nvGraphicFramePr>
        <p:xfrm>
          <a:off x="7571251" y="13402540"/>
          <a:ext cx="5486400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" name="Document" r:id="rId5" imgW="5486400" imgH="622300" progId="Word.Document.12">
                  <p:embed/>
                </p:oleObj>
              </mc:Choice>
              <mc:Fallback>
                <p:oleObj name="Document" r:id="rId5" imgW="5486400" imgH="622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571251" y="13402540"/>
                        <a:ext cx="5486400" cy="62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le 3"/>
          <p:cNvSpPr txBox="1">
            <a:spLocks/>
          </p:cNvSpPr>
          <p:nvPr/>
        </p:nvSpPr>
        <p:spPr>
          <a:xfrm>
            <a:off x="4228083" y="594870"/>
            <a:ext cx="41300911" cy="3955331"/>
          </a:xfrm>
          <a:prstGeom prst="rect">
            <a:avLst/>
          </a:prstGeom>
        </p:spPr>
        <p:txBody>
          <a:bodyPr vert="horz" lIns="501569" tIns="250784" rIns="501569" bIns="250784" rtlCol="0" anchor="ctr">
            <a:normAutofit fontScale="97500"/>
          </a:bodyPr>
          <a:lstStyle>
            <a:lvl1pPr algn="ctr" defTabSz="2507848" rtl="0" eaLnBrk="1" latinLnBrk="0" hangingPunct="1">
              <a:spcBef>
                <a:spcPct val="0"/>
              </a:spcBef>
              <a:buNone/>
              <a:defRPr sz="24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700" dirty="0" smtClean="0"/>
              <a:t>How We Look Tells Us What We Do: Action Recognition Using Human Gaze</a:t>
            </a:r>
            <a:r>
              <a:rPr lang="en-US" sz="7600" dirty="0" smtClean="0"/>
              <a:t/>
            </a:r>
            <a:br>
              <a:rPr lang="en-US" sz="7600" dirty="0" smtClean="0"/>
            </a:br>
            <a:r>
              <a:rPr lang="en-US" sz="5400" dirty="0" smtClean="0">
                <a:latin typeface="Century Schoolbook"/>
                <a:cs typeface="Century Schoolbook"/>
              </a:rPr>
              <a:t>Kiwon Yun</a:t>
            </a:r>
            <a:r>
              <a:rPr lang="en-US" sz="5400" baseline="30000" dirty="0" smtClean="0">
                <a:latin typeface="Century Schoolbook"/>
                <a:cs typeface="Century Schoolbook"/>
              </a:rPr>
              <a:t>1</a:t>
            </a:r>
            <a:r>
              <a:rPr lang="en-US" sz="5400" dirty="0" smtClean="0">
                <a:latin typeface="Century Schoolbook"/>
                <a:cs typeface="Century Schoolbook"/>
              </a:rPr>
              <a:t>, Gary Ge</a:t>
            </a:r>
            <a:r>
              <a:rPr lang="en-US" sz="5400" baseline="30000" dirty="0" smtClean="0">
                <a:latin typeface="Century Schoolbook"/>
                <a:cs typeface="Century Schoolbook"/>
              </a:rPr>
              <a:t>2</a:t>
            </a:r>
            <a:r>
              <a:rPr lang="en-US" sz="5400" dirty="0" smtClean="0">
                <a:latin typeface="Century Schoolbook"/>
                <a:cs typeface="Century Schoolbook"/>
              </a:rPr>
              <a:t>, </a:t>
            </a:r>
            <a:r>
              <a:rPr lang="en-US" sz="5400" dirty="0" err="1" smtClean="0">
                <a:latin typeface="Century Schoolbook"/>
                <a:cs typeface="Century Schoolbook"/>
              </a:rPr>
              <a:t>Dimitris</a:t>
            </a:r>
            <a:r>
              <a:rPr lang="en-US" sz="5400" dirty="0" smtClean="0">
                <a:latin typeface="Century Schoolbook"/>
                <a:cs typeface="Century Schoolbook"/>
              </a:rPr>
              <a:t> Samaras</a:t>
            </a:r>
            <a:r>
              <a:rPr lang="en-US" sz="5400" baseline="30000" dirty="0" smtClean="0">
                <a:latin typeface="Century Schoolbook"/>
                <a:cs typeface="Century Schoolbook"/>
              </a:rPr>
              <a:t>1</a:t>
            </a:r>
            <a:r>
              <a:rPr lang="en-US" sz="5400" dirty="0" smtClean="0">
                <a:latin typeface="Century Schoolbook"/>
                <a:cs typeface="Century Schoolbook"/>
              </a:rPr>
              <a:t>, Gregory J. Zelinsky</a:t>
            </a:r>
            <a:r>
              <a:rPr lang="en-US" sz="5400" baseline="30000" dirty="0">
                <a:latin typeface="Century Schoolbook"/>
                <a:cs typeface="Century Schoolbook"/>
              </a:rPr>
              <a:t>1</a:t>
            </a:r>
            <a:r>
              <a:rPr lang="en-US" sz="5400" baseline="30000" dirty="0" smtClean="0">
                <a:latin typeface="Century Schoolbook"/>
                <a:cs typeface="Century Schoolbook"/>
              </a:rPr>
              <a:t>,3</a:t>
            </a:r>
            <a:br>
              <a:rPr lang="en-US" sz="5400" baseline="30000" dirty="0" smtClean="0">
                <a:latin typeface="Century Schoolbook"/>
                <a:cs typeface="Century Schoolbook"/>
              </a:rPr>
            </a:br>
            <a:r>
              <a:rPr lang="en-US" sz="4900" baseline="30000" dirty="0" smtClean="0">
                <a:latin typeface="Century Schoolbook"/>
                <a:cs typeface="Century Schoolbook"/>
              </a:rPr>
              <a:t>1</a:t>
            </a:r>
            <a:r>
              <a:rPr lang="en-US" sz="4900" dirty="0" smtClean="0">
                <a:latin typeface="Century Schoolbook"/>
                <a:cs typeface="Century Schoolbook"/>
              </a:rPr>
              <a:t>Department of Computer Science, Stony Brook University, </a:t>
            </a:r>
            <a:r>
              <a:rPr lang="en-US" sz="4900" baseline="30000" dirty="0" smtClean="0">
                <a:latin typeface="Century Schoolbook"/>
                <a:cs typeface="Century Schoolbook"/>
              </a:rPr>
              <a:t>2</a:t>
            </a:r>
            <a:r>
              <a:rPr lang="en-US" sz="4900" dirty="0" smtClean="0">
                <a:latin typeface="Century Schoolbook"/>
                <a:cs typeface="Century Schoolbook"/>
              </a:rPr>
              <a:t>Ward Melville High School, </a:t>
            </a:r>
            <a:r>
              <a:rPr lang="en-US" sz="4900" baseline="30000" dirty="0" smtClean="0">
                <a:latin typeface="Century Schoolbook"/>
                <a:cs typeface="Century Schoolbook"/>
              </a:rPr>
              <a:t>3</a:t>
            </a:r>
            <a:r>
              <a:rPr lang="en-US" sz="4900" dirty="0" smtClean="0">
                <a:latin typeface="Century Schoolbook"/>
                <a:cs typeface="Century Schoolbook"/>
              </a:rPr>
              <a:t>Department of Psychology, Stony Brook University</a:t>
            </a:r>
            <a:endParaRPr lang="en-US" sz="4900" baseline="30000" dirty="0">
              <a:latin typeface="Century Schoolbook"/>
              <a:cs typeface="Century Schoolbook"/>
            </a:endParaRPr>
          </a:p>
        </p:txBody>
      </p:sp>
      <p:pic>
        <p:nvPicPr>
          <p:cNvPr id="5" name="Picture 4" descr="SBU vert1_2clr_pms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546" y="1183356"/>
            <a:ext cx="3327538" cy="274189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3224" y="4541868"/>
            <a:ext cx="3702353" cy="846362"/>
          </a:xfrm>
          <a:prstGeom prst="rect">
            <a:avLst/>
          </a:prstGeom>
          <a:noFill/>
        </p:spPr>
        <p:txBody>
          <a:bodyPr wrap="square" lIns="457181" tIns="45718" rIns="457181" bIns="45718" rtlCol="0">
            <a:noAutofit/>
          </a:bodyPr>
          <a:lstStyle/>
          <a:p>
            <a:r>
              <a:rPr lang="en-US" sz="5400" dirty="0">
                <a:solidFill>
                  <a:schemeClr val="accent2"/>
                </a:solidFill>
                <a:latin typeface="+mj-lt"/>
              </a:rPr>
              <a:t>Overview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38776" y="5503684"/>
            <a:ext cx="16025683" cy="1138769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algn="just"/>
            <a:r>
              <a:rPr lang="en-US" sz="3400" dirty="0" smtClean="0"/>
              <a:t>Human eye movement patterns (gaze) contain information that can be used to recognize actions in still images and enhance automatic computer vision methods.</a:t>
            </a:r>
            <a:endParaRPr lang="en-US" sz="3400" dirty="0">
              <a:latin typeface="Century Schoolbook"/>
              <a:cs typeface="Century Schoolbook"/>
            </a:endParaRPr>
          </a:p>
        </p:txBody>
      </p:sp>
      <p:sp>
        <p:nvSpPr>
          <p:cNvPr id="9" name="TextBox 13"/>
          <p:cNvSpPr txBox="1">
            <a:spLocks noChangeArrowheads="1"/>
          </p:cNvSpPr>
          <p:nvPr/>
        </p:nvSpPr>
        <p:spPr bwMode="auto">
          <a:xfrm>
            <a:off x="755838" y="6626855"/>
            <a:ext cx="15908622" cy="2277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just" eaLnBrk="1" hangingPunct="1">
              <a:defRPr/>
            </a:pPr>
            <a:r>
              <a:rPr lang="en-US" sz="4000" dirty="0" smtClean="0">
                <a:solidFill>
                  <a:schemeClr val="accent2">
                    <a:lumMod val="75000"/>
                  </a:schemeClr>
                </a:solidFill>
                <a:latin typeface="Franklin Gothic Medium"/>
                <a:cs typeface="Franklin Gothic Medium"/>
              </a:rPr>
              <a:t>Eye Movement Patterns</a:t>
            </a:r>
          </a:p>
          <a:p>
            <a:pPr marL="228600" indent="-228600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Different action classes elicit different </a:t>
            </a:r>
            <a:r>
              <a:rPr lang="en-US" sz="3400" dirty="0" err="1" smtClean="0">
                <a:latin typeface="+mn-lt"/>
              </a:rPr>
              <a:t>spatio</a:t>
            </a:r>
            <a:r>
              <a:rPr lang="en-US" sz="3400" dirty="0" smtClean="0">
                <a:latin typeface="+mn-lt"/>
              </a:rPr>
              <a:t>-temporal patterns from viewers’ gaze.</a:t>
            </a:r>
          </a:p>
          <a:p>
            <a:pPr marL="228600" indent="-228600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Features are derived from patterns to train Support Vector Machine (SVM) classifiers.</a:t>
            </a:r>
          </a:p>
          <a:p>
            <a:pPr marL="228600" indent="-228600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Confusion in the gaze classifier reveals behaviorally-meaningful action groups. </a:t>
            </a:r>
            <a:endParaRPr lang="en-US" sz="3400" dirty="0">
              <a:latin typeface="+mn-lt"/>
            </a:endParaRPr>
          </a:p>
        </p:txBody>
      </p:sp>
      <p:sp>
        <p:nvSpPr>
          <p:cNvPr id="10" name="TextBox 13"/>
          <p:cNvSpPr txBox="1">
            <a:spLocks noChangeArrowheads="1"/>
          </p:cNvSpPr>
          <p:nvPr/>
        </p:nvSpPr>
        <p:spPr bwMode="auto">
          <a:xfrm>
            <a:off x="755837" y="8885186"/>
            <a:ext cx="15908621" cy="1754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just" eaLnBrk="1" hangingPunct="1">
              <a:defRPr/>
            </a:pPr>
            <a:r>
              <a:rPr lang="en-US" sz="4000" dirty="0" smtClean="0">
                <a:solidFill>
                  <a:srgbClr val="003963"/>
                </a:solidFill>
                <a:latin typeface="+mj-lt"/>
              </a:rPr>
              <a:t>Computer Vision</a:t>
            </a:r>
            <a:endParaRPr lang="en-US" sz="4000" dirty="0">
              <a:solidFill>
                <a:srgbClr val="003963"/>
              </a:solidFill>
              <a:latin typeface="+mj-lt"/>
            </a:endParaRPr>
          </a:p>
          <a:p>
            <a:pPr marL="228600" indent="-228600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Convolutional Neural Network features are automatically computed for an image and are used to train SVM classifiers.</a:t>
            </a:r>
            <a:endParaRPr lang="en-US" sz="3400" dirty="0">
              <a:latin typeface="+mn-lt"/>
            </a:endParaRPr>
          </a:p>
        </p:txBody>
      </p:sp>
      <p:sp>
        <p:nvSpPr>
          <p:cNvPr id="12" name="TextBox 13"/>
          <p:cNvSpPr txBox="1">
            <a:spLocks noChangeArrowheads="1"/>
          </p:cNvSpPr>
          <p:nvPr/>
        </p:nvSpPr>
        <p:spPr bwMode="auto">
          <a:xfrm>
            <a:off x="755839" y="10595787"/>
            <a:ext cx="15908622" cy="1754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just" eaLnBrk="1" hangingPunct="1">
              <a:defRPr/>
            </a:pPr>
            <a:r>
              <a:rPr lang="en-US" sz="4000" dirty="0">
                <a:solidFill>
                  <a:srgbClr val="003963"/>
                </a:solidFill>
                <a:latin typeface="+mj-lt"/>
              </a:rPr>
              <a:t>Goal</a:t>
            </a:r>
          </a:p>
          <a:p>
            <a:pPr marL="177800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Discover the relationship between human gaze and actions in images.</a:t>
            </a:r>
          </a:p>
          <a:p>
            <a:pPr marL="177800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Show usefulness of gaze, alone or combined with computer vision, to classify images.</a:t>
            </a:r>
          </a:p>
        </p:txBody>
      </p:sp>
      <p:sp>
        <p:nvSpPr>
          <p:cNvPr id="13" name="TextBox 13"/>
          <p:cNvSpPr txBox="1">
            <a:spLocks noChangeArrowheads="1"/>
          </p:cNvSpPr>
          <p:nvPr/>
        </p:nvSpPr>
        <p:spPr bwMode="auto">
          <a:xfrm>
            <a:off x="755837" y="16840623"/>
            <a:ext cx="15908624" cy="1754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just" eaLnBrk="1" hangingPunct="1">
              <a:defRPr/>
            </a:pPr>
            <a:r>
              <a:rPr lang="en-US" sz="4000" dirty="0">
                <a:solidFill>
                  <a:srgbClr val="003963"/>
                </a:solidFill>
                <a:latin typeface="+mj-lt"/>
              </a:rPr>
              <a:t>Contribution</a:t>
            </a:r>
          </a:p>
          <a:p>
            <a:pPr marL="177800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Understand how people comprehend and group actions through gaze.</a:t>
            </a:r>
            <a:endParaRPr lang="en-US" sz="3400" dirty="0">
              <a:latin typeface="+mn-lt"/>
            </a:endParaRPr>
          </a:p>
          <a:p>
            <a:pPr marL="177800" lvl="1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Propose novel gaze features for automatic action classification in still images.</a:t>
            </a:r>
            <a:endParaRPr lang="en-US" sz="3400" dirty="0">
              <a:latin typeface="+mn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23223" y="18965158"/>
            <a:ext cx="4004859" cy="663506"/>
          </a:xfrm>
          <a:prstGeom prst="rect">
            <a:avLst/>
          </a:prstGeom>
          <a:noFill/>
        </p:spPr>
        <p:txBody>
          <a:bodyPr wrap="square" lIns="457181" tIns="45718" rIns="457181" bIns="45718" rtlCol="0">
            <a:noAutofit/>
          </a:bodyPr>
          <a:lstStyle/>
          <a:p>
            <a:r>
              <a:rPr lang="en-US" sz="5400" dirty="0">
                <a:solidFill>
                  <a:schemeClr val="accent2"/>
                </a:solidFill>
                <a:latin typeface="+mj-lt"/>
              </a:rPr>
              <a:t>Datasets</a:t>
            </a:r>
          </a:p>
        </p:txBody>
      </p:sp>
      <p:sp>
        <p:nvSpPr>
          <p:cNvPr id="21" name="TextBox 13"/>
          <p:cNvSpPr txBox="1">
            <a:spLocks noChangeArrowheads="1"/>
          </p:cNvSpPr>
          <p:nvPr/>
        </p:nvSpPr>
        <p:spPr bwMode="auto">
          <a:xfrm>
            <a:off x="755837" y="19931754"/>
            <a:ext cx="10420163" cy="707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 eaLnBrk="1" hangingPunct="1"/>
            <a:r>
              <a:rPr lang="en-US" sz="4000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PASCAL </a:t>
            </a:r>
            <a:r>
              <a:rPr lang="en-US" sz="4000" dirty="0" smtClean="0">
                <a:solidFill>
                  <a:schemeClr val="accent4">
                    <a:lumMod val="75000"/>
                  </a:schemeClr>
                </a:solidFill>
                <a:latin typeface="+mj-lt"/>
              </a:rPr>
              <a:t>VOC 2012 Action Classes</a:t>
            </a:r>
            <a:endParaRPr lang="en-US" sz="4000" dirty="0">
              <a:solidFill>
                <a:schemeClr val="accent4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22" name="TextBox 21"/>
          <p:cNvSpPr txBox="1">
            <a:spLocks noChangeArrowheads="1"/>
          </p:cNvSpPr>
          <p:nvPr/>
        </p:nvSpPr>
        <p:spPr bwMode="auto">
          <a:xfrm>
            <a:off x="862057" y="25243359"/>
            <a:ext cx="15802400" cy="2185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8600" indent="-228600" algn="just">
              <a:buFont typeface="Arial" charset="0"/>
              <a:buChar char="•"/>
            </a:pPr>
            <a:r>
              <a:rPr lang="en-US" sz="3400" dirty="0" smtClean="0">
                <a:latin typeface="+mn-lt"/>
              </a:rPr>
              <a:t>500 selected images from </a:t>
            </a:r>
            <a:r>
              <a:rPr lang="en-US" sz="3400" dirty="0">
                <a:latin typeface="+mn-lt"/>
              </a:rPr>
              <a:t>a total of 9157 images </a:t>
            </a:r>
            <a:r>
              <a:rPr lang="en-US" sz="3400" dirty="0" smtClean="0">
                <a:latin typeface="+mn-lt"/>
              </a:rPr>
              <a:t>featuring: </a:t>
            </a:r>
          </a:p>
          <a:p>
            <a:pPr marL="736600" lvl="1" indent="-279400" algn="just">
              <a:buFont typeface="Wingdings" charset="0"/>
              <a:buChar char="Ø"/>
            </a:pPr>
            <a:r>
              <a:rPr lang="en-US" sz="3400" dirty="0" smtClean="0">
                <a:latin typeface="+mn-lt"/>
              </a:rPr>
              <a:t>10 action classes: “</a:t>
            </a:r>
            <a:r>
              <a:rPr lang="en-US" sz="3400" b="1" dirty="0" smtClean="0">
                <a:latin typeface="+mn-lt"/>
              </a:rPr>
              <a:t>walking</a:t>
            </a:r>
            <a:r>
              <a:rPr lang="en-US" sz="3400" dirty="0" smtClean="0">
                <a:latin typeface="+mn-lt"/>
              </a:rPr>
              <a:t>”, “</a:t>
            </a:r>
            <a:r>
              <a:rPr lang="en-US" sz="3400" b="1" dirty="0" smtClean="0">
                <a:latin typeface="+mn-lt"/>
              </a:rPr>
              <a:t>running</a:t>
            </a:r>
            <a:r>
              <a:rPr lang="en-US" sz="3400" dirty="0" smtClean="0">
                <a:latin typeface="+mn-lt"/>
              </a:rPr>
              <a:t>”, “</a:t>
            </a:r>
            <a:r>
              <a:rPr lang="en-US" sz="3400" b="1" dirty="0" smtClean="0">
                <a:latin typeface="+mn-lt"/>
              </a:rPr>
              <a:t>jumping</a:t>
            </a:r>
            <a:r>
              <a:rPr lang="en-US" sz="3400" dirty="0" smtClean="0">
                <a:latin typeface="+mn-lt"/>
              </a:rPr>
              <a:t>”, “</a:t>
            </a:r>
            <a:r>
              <a:rPr lang="en-US" sz="3400" b="1" dirty="0" smtClean="0">
                <a:latin typeface="+mn-lt"/>
              </a:rPr>
              <a:t>riding</a:t>
            </a:r>
            <a:r>
              <a:rPr lang="en-US" sz="3400" dirty="0" smtClean="0">
                <a:latin typeface="+mn-lt"/>
              </a:rPr>
              <a:t> </a:t>
            </a:r>
            <a:r>
              <a:rPr lang="en-US" sz="3400" b="1" dirty="0" smtClean="0">
                <a:latin typeface="+mn-lt"/>
              </a:rPr>
              <a:t>horse</a:t>
            </a:r>
            <a:r>
              <a:rPr lang="en-US" sz="3400" dirty="0" smtClean="0">
                <a:latin typeface="+mn-lt"/>
              </a:rPr>
              <a:t>”, “</a:t>
            </a:r>
            <a:r>
              <a:rPr lang="en-US" sz="3400" b="1" dirty="0" smtClean="0">
                <a:latin typeface="+mn-lt"/>
              </a:rPr>
              <a:t>riding</a:t>
            </a:r>
            <a:r>
              <a:rPr lang="en-US" sz="3400" dirty="0" smtClean="0">
                <a:latin typeface="+mn-lt"/>
              </a:rPr>
              <a:t> </a:t>
            </a:r>
            <a:r>
              <a:rPr lang="en-US" sz="3400" b="1" dirty="0" smtClean="0">
                <a:latin typeface="+mn-lt"/>
              </a:rPr>
              <a:t>bike</a:t>
            </a:r>
            <a:r>
              <a:rPr lang="en-US" sz="3400" dirty="0" smtClean="0">
                <a:latin typeface="+mn-lt"/>
              </a:rPr>
              <a:t>”, “</a:t>
            </a:r>
            <a:r>
              <a:rPr lang="en-US" sz="3400" b="1" dirty="0" smtClean="0">
                <a:latin typeface="+mn-lt"/>
              </a:rPr>
              <a:t>phoning</a:t>
            </a:r>
            <a:r>
              <a:rPr lang="en-US" sz="3400" dirty="0" smtClean="0">
                <a:latin typeface="+mn-lt"/>
              </a:rPr>
              <a:t>”, “</a:t>
            </a:r>
            <a:r>
              <a:rPr lang="en-US" sz="3400" b="1" dirty="0" smtClean="0">
                <a:latin typeface="+mn-lt"/>
              </a:rPr>
              <a:t>taking</a:t>
            </a:r>
            <a:r>
              <a:rPr lang="en-US" sz="3400" dirty="0" smtClean="0">
                <a:latin typeface="+mn-lt"/>
              </a:rPr>
              <a:t> </a:t>
            </a:r>
            <a:r>
              <a:rPr lang="en-US" sz="3400" b="1" dirty="0" smtClean="0">
                <a:latin typeface="+mn-lt"/>
              </a:rPr>
              <a:t>photo</a:t>
            </a:r>
            <a:r>
              <a:rPr lang="en-US" sz="3400" dirty="0" smtClean="0">
                <a:latin typeface="+mn-lt"/>
              </a:rPr>
              <a:t>”, “</a:t>
            </a:r>
            <a:r>
              <a:rPr lang="en-US" sz="3400" b="1" dirty="0" smtClean="0">
                <a:latin typeface="+mn-lt"/>
              </a:rPr>
              <a:t>using</a:t>
            </a:r>
            <a:r>
              <a:rPr lang="en-US" sz="3400" dirty="0" smtClean="0">
                <a:latin typeface="+mn-lt"/>
              </a:rPr>
              <a:t> </a:t>
            </a:r>
            <a:r>
              <a:rPr lang="en-US" sz="3400" b="1" dirty="0" smtClean="0">
                <a:latin typeface="+mn-lt"/>
              </a:rPr>
              <a:t>computer</a:t>
            </a:r>
            <a:r>
              <a:rPr lang="en-US" sz="3400" dirty="0" smtClean="0">
                <a:latin typeface="+mn-lt"/>
              </a:rPr>
              <a:t>”, “</a:t>
            </a:r>
            <a:r>
              <a:rPr lang="en-US" sz="3400" b="1" dirty="0" smtClean="0">
                <a:latin typeface="+mn-lt"/>
              </a:rPr>
              <a:t>reading</a:t>
            </a:r>
            <a:r>
              <a:rPr lang="en-US" sz="3400" dirty="0" smtClean="0">
                <a:latin typeface="+mn-lt"/>
              </a:rPr>
              <a:t>”, and “</a:t>
            </a:r>
            <a:r>
              <a:rPr lang="en-US" sz="3400" b="1" dirty="0" smtClean="0">
                <a:latin typeface="+mn-lt"/>
              </a:rPr>
              <a:t>playing</a:t>
            </a:r>
            <a:r>
              <a:rPr lang="en-US" sz="3400" dirty="0" smtClean="0">
                <a:latin typeface="+mn-lt"/>
              </a:rPr>
              <a:t> </a:t>
            </a:r>
            <a:r>
              <a:rPr lang="en-US" sz="3400" b="1" dirty="0" smtClean="0">
                <a:latin typeface="+mn-lt"/>
              </a:rPr>
              <a:t>instrument</a:t>
            </a:r>
            <a:r>
              <a:rPr lang="en-US" sz="3400" dirty="0" smtClean="0">
                <a:latin typeface="+mn-lt"/>
              </a:rPr>
              <a:t>”.</a:t>
            </a:r>
          </a:p>
          <a:p>
            <a:pPr marL="736600" lvl="1" indent="-279400" algn="just">
              <a:buFont typeface="Wingdings" charset="0"/>
              <a:buChar char="Ø"/>
            </a:pPr>
            <a:r>
              <a:rPr lang="en-US" sz="3400" dirty="0" smtClean="0">
                <a:latin typeface="+mn-lt"/>
              </a:rPr>
              <a:t>One whole human performing an action per image.</a:t>
            </a:r>
            <a:endParaRPr lang="en-US" sz="3400" b="1" dirty="0">
              <a:latin typeface="+mn-lt"/>
            </a:endParaRPr>
          </a:p>
        </p:txBody>
      </p:sp>
      <p:sp>
        <p:nvSpPr>
          <p:cNvPr id="24" name="TextBox 13"/>
          <p:cNvSpPr txBox="1">
            <a:spLocks noChangeArrowheads="1"/>
          </p:cNvSpPr>
          <p:nvPr/>
        </p:nvSpPr>
        <p:spPr bwMode="auto">
          <a:xfrm>
            <a:off x="781237" y="27323361"/>
            <a:ext cx="8118475" cy="707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6" tIns="45718" rIns="91436" bIns="45718">
            <a:spAutoFit/>
          </a:bodyPr>
          <a:lstStyle>
            <a:lvl1pPr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 eaLnBrk="1" hangingPunct="1"/>
            <a:r>
              <a:rPr lang="en-US" sz="4000" dirty="0" smtClean="0">
                <a:solidFill>
                  <a:srgbClr val="0C3972"/>
                </a:solidFill>
                <a:latin typeface="+mj-lt"/>
              </a:rPr>
              <a:t>Gaze Data</a:t>
            </a:r>
            <a:endParaRPr lang="en-US" sz="4000" dirty="0">
              <a:solidFill>
                <a:srgbClr val="0C3972"/>
              </a:solidFill>
              <a:latin typeface="+mj-lt"/>
            </a:endParaRPr>
          </a:p>
        </p:txBody>
      </p:sp>
      <p:sp>
        <p:nvSpPr>
          <p:cNvPr id="25" name="TextBox 21"/>
          <p:cNvSpPr txBox="1">
            <a:spLocks noChangeArrowheads="1"/>
          </p:cNvSpPr>
          <p:nvPr/>
        </p:nvSpPr>
        <p:spPr bwMode="auto">
          <a:xfrm>
            <a:off x="862057" y="33785142"/>
            <a:ext cx="15802397" cy="4801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8600" indent="-228600" algn="just">
              <a:buFont typeface="Arial" charset="0"/>
              <a:buChar char="•"/>
            </a:pPr>
            <a:r>
              <a:rPr lang="en-US" sz="3400" dirty="0" smtClean="0">
                <a:latin typeface="+mn-lt"/>
              </a:rPr>
              <a:t>12 subjects (5 male and 7 female)</a:t>
            </a:r>
          </a:p>
          <a:p>
            <a:pPr marL="736600" lvl="1" indent="-279400" algn="just">
              <a:buFont typeface="Wingdings" charset="0"/>
              <a:buChar char="Ø"/>
            </a:pPr>
            <a:r>
              <a:rPr lang="en-US" sz="3400" dirty="0" smtClean="0"/>
              <a:t>3 second viewing period.</a:t>
            </a:r>
          </a:p>
          <a:p>
            <a:pPr marL="736600" lvl="1" indent="-279400" algn="just">
              <a:buFont typeface="Wingdings" charset="0"/>
              <a:buChar char="Ø"/>
            </a:pPr>
            <a:r>
              <a:rPr lang="en-US" sz="3400" dirty="0" smtClean="0"/>
              <a:t>Only 8 subjects tasked with action recognition are used. 4 with context recognition are not used.</a:t>
            </a:r>
          </a:p>
          <a:p>
            <a:pPr marL="736600" lvl="1" indent="-279400" algn="just">
              <a:buFont typeface="Wingdings" charset="0"/>
              <a:buChar char="Ø"/>
            </a:pPr>
            <a:r>
              <a:rPr lang="en-US" sz="3400" dirty="0" smtClean="0"/>
              <a:t>First fixations are discarded, since subjects were told to start by fixating the center of each image.</a:t>
            </a:r>
            <a:endParaRPr lang="en-US" sz="3400" dirty="0"/>
          </a:p>
          <a:p>
            <a:pPr marL="736600" lvl="1" indent="-279400" algn="just">
              <a:buFont typeface="Wingdings" charset="0"/>
              <a:buChar char="Ø"/>
            </a:pPr>
            <a:endParaRPr lang="en-US" sz="3400" dirty="0"/>
          </a:p>
          <a:p>
            <a:pPr marL="228600" indent="-228600" algn="just">
              <a:buFont typeface="Arial" charset="0"/>
              <a:buChar char="•"/>
            </a:pPr>
            <a:endParaRPr lang="en-US" sz="3400" dirty="0" smtClean="0">
              <a:latin typeface="+mn-lt"/>
            </a:endParaRPr>
          </a:p>
          <a:p>
            <a:pPr marL="571500" lvl="1" indent="-228600" algn="just">
              <a:buFont typeface="Arial" charset="0"/>
              <a:buChar char="•"/>
            </a:pPr>
            <a:endParaRPr lang="en-US" sz="3400" dirty="0">
              <a:latin typeface="+mn-lt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269402" y="18926676"/>
            <a:ext cx="16771916" cy="0"/>
          </a:xfrm>
          <a:prstGeom prst="line">
            <a:avLst/>
          </a:prstGeom>
          <a:ln w="6350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7041318" y="4550201"/>
            <a:ext cx="0" cy="32912649"/>
          </a:xfrm>
          <a:prstGeom prst="line">
            <a:avLst/>
          </a:prstGeom>
          <a:ln w="6350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7121629" y="4541868"/>
            <a:ext cx="8637047" cy="846362"/>
          </a:xfrm>
          <a:prstGeom prst="rect">
            <a:avLst/>
          </a:prstGeom>
          <a:noFill/>
        </p:spPr>
        <p:txBody>
          <a:bodyPr wrap="square" lIns="457181" tIns="45718" rIns="457181" bIns="45718" rtlCol="0">
            <a:noAutofit/>
          </a:bodyPr>
          <a:lstStyle/>
          <a:p>
            <a:r>
              <a:rPr lang="en-US" sz="5400" dirty="0">
                <a:solidFill>
                  <a:schemeClr val="accent2"/>
                </a:solidFill>
                <a:latin typeface="+mj-lt"/>
              </a:rPr>
              <a:t>Experiments &amp; </a:t>
            </a:r>
            <a:r>
              <a:rPr lang="en-US" sz="5400" dirty="0" smtClean="0">
                <a:solidFill>
                  <a:schemeClr val="accent2"/>
                </a:solidFill>
                <a:latin typeface="+mj-lt"/>
              </a:rPr>
              <a:t>Analyses</a:t>
            </a:r>
            <a:endParaRPr lang="en-US" sz="54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31" name="TextBox 13"/>
          <p:cNvSpPr txBox="1">
            <a:spLocks noChangeArrowheads="1"/>
          </p:cNvSpPr>
          <p:nvPr/>
        </p:nvSpPr>
        <p:spPr bwMode="auto">
          <a:xfrm>
            <a:off x="17549682" y="5485972"/>
            <a:ext cx="9018718" cy="707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 eaLnBrk="1" hangingPunct="1"/>
            <a:r>
              <a:rPr lang="en-US" sz="4000" dirty="0" smtClean="0">
                <a:solidFill>
                  <a:schemeClr val="accent4">
                    <a:lumMod val="75000"/>
                  </a:schemeClr>
                </a:solidFill>
                <a:latin typeface="+mj-lt"/>
              </a:rPr>
              <a:t>Finding gaze patterns with visualization</a:t>
            </a:r>
            <a:endParaRPr lang="en-US" sz="4000" dirty="0">
              <a:solidFill>
                <a:schemeClr val="accent4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6" name="TextBox 21"/>
          <p:cNvSpPr txBox="1">
            <a:spLocks noChangeArrowheads="1"/>
          </p:cNvSpPr>
          <p:nvPr/>
        </p:nvSpPr>
        <p:spPr bwMode="auto">
          <a:xfrm>
            <a:off x="17070329" y="9054641"/>
            <a:ext cx="16143132" cy="55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ctr"/>
            <a:r>
              <a:rPr lang="en-US" sz="3000" i="1" dirty="0" smtClean="0">
                <a:solidFill>
                  <a:srgbClr val="0C3972"/>
                </a:solidFill>
                <a:latin typeface="+mn-lt"/>
              </a:rPr>
              <a:t>Aggregate fixations from all subjects, with darker circles denoting earlier fixations.</a:t>
            </a:r>
            <a:endParaRPr lang="en-US" sz="3000" i="1" dirty="0">
              <a:solidFill>
                <a:srgbClr val="0C3972"/>
              </a:solidFill>
              <a:latin typeface="+mn-lt"/>
            </a:endParaRPr>
          </a:p>
        </p:txBody>
      </p:sp>
      <p:sp>
        <p:nvSpPr>
          <p:cNvPr id="48" name="TextBox 21"/>
          <p:cNvSpPr txBox="1">
            <a:spLocks noChangeArrowheads="1"/>
          </p:cNvSpPr>
          <p:nvPr/>
        </p:nvSpPr>
        <p:spPr bwMode="auto">
          <a:xfrm>
            <a:off x="33744308" y="15341447"/>
            <a:ext cx="14939522" cy="55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ctr"/>
            <a:r>
              <a:rPr lang="en-US" sz="3000" i="1" dirty="0" smtClean="0">
                <a:solidFill>
                  <a:srgbClr val="0C3972"/>
                </a:solidFill>
                <a:latin typeface="+mn-lt"/>
              </a:rPr>
              <a:t>Average Precisions (APs)  for classification of 10 actions. Higher APs are bolded.</a:t>
            </a:r>
            <a:endParaRPr lang="en-US" sz="3000" i="1" dirty="0">
              <a:solidFill>
                <a:srgbClr val="0C3972"/>
              </a:solidFill>
              <a:latin typeface="+mn-lt"/>
            </a:endParaRPr>
          </a:p>
        </p:txBody>
      </p:sp>
      <p:sp>
        <p:nvSpPr>
          <p:cNvPr id="49" name="TextBox 13"/>
          <p:cNvSpPr txBox="1">
            <a:spLocks noChangeArrowheads="1"/>
          </p:cNvSpPr>
          <p:nvPr/>
        </p:nvSpPr>
        <p:spPr bwMode="auto">
          <a:xfrm>
            <a:off x="33744308" y="16335431"/>
            <a:ext cx="11468038" cy="707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 eaLnBrk="1" hangingPunct="1"/>
            <a:r>
              <a:rPr lang="en-US" sz="4000" dirty="0" smtClean="0">
                <a:solidFill>
                  <a:schemeClr val="accent4">
                    <a:lumMod val="75000"/>
                  </a:schemeClr>
                </a:solidFill>
                <a:latin typeface="+mj-lt"/>
              </a:rPr>
              <a:t>Gaze Classifier Confusion Matrix</a:t>
            </a:r>
            <a:endParaRPr lang="en-US" sz="4000" dirty="0">
              <a:solidFill>
                <a:schemeClr val="accent4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70" name="TextBox 21"/>
          <p:cNvSpPr txBox="1">
            <a:spLocks noChangeArrowheads="1"/>
          </p:cNvSpPr>
          <p:nvPr/>
        </p:nvSpPr>
        <p:spPr bwMode="auto">
          <a:xfrm>
            <a:off x="34012052" y="23457213"/>
            <a:ext cx="13998102" cy="1015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just"/>
            <a:r>
              <a:rPr lang="en-US" sz="3000" i="1" dirty="0" smtClean="0">
                <a:solidFill>
                  <a:schemeClr val="accent2">
                    <a:lumMod val="75000"/>
                  </a:schemeClr>
                </a:solidFill>
                <a:latin typeface="+mn-lt"/>
              </a:rPr>
              <a:t>The confusion matrix shows four groups of commonly-confused classes that are behaviorally meaningful. We retrain classifiers to discriminate between these groups.                      </a:t>
            </a:r>
            <a:endParaRPr lang="en-US" sz="3000" i="1" dirty="0">
              <a:solidFill>
                <a:schemeClr val="accent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84" name="TextBox 21"/>
          <p:cNvSpPr txBox="1">
            <a:spLocks noChangeArrowheads="1"/>
          </p:cNvSpPr>
          <p:nvPr/>
        </p:nvSpPr>
        <p:spPr bwMode="auto">
          <a:xfrm>
            <a:off x="17549682" y="36385636"/>
            <a:ext cx="30803780" cy="1077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50800" indent="-50800" algn="just"/>
            <a:r>
              <a:rPr lang="en-US" sz="3200" dirty="0" smtClean="0"/>
              <a:t>This work was supported in part by NSF grants IIS-1161876, IIS-1111047, and the the </a:t>
            </a:r>
            <a:r>
              <a:rPr lang="en-US" sz="3200" dirty="0" err="1" smtClean="0"/>
              <a:t>SubSample</a:t>
            </a:r>
            <a:r>
              <a:rPr lang="en-US" sz="3200" dirty="0" smtClean="0"/>
              <a:t> Project by the DIGITEO institute, France. </a:t>
            </a:r>
            <a:r>
              <a:rPr lang="en-US" sz="3200" dirty="0" smtClean="0">
                <a:latin typeface="+mn-lt"/>
              </a:rPr>
              <a:t>We thank Minh </a:t>
            </a:r>
            <a:r>
              <a:rPr lang="en-US" sz="3200" dirty="0" err="1" smtClean="0">
                <a:latin typeface="+mn-lt"/>
              </a:rPr>
              <a:t>Hoai</a:t>
            </a:r>
            <a:r>
              <a:rPr lang="en-US" sz="3200" dirty="0" smtClean="0">
                <a:latin typeface="+mn-lt"/>
              </a:rPr>
              <a:t> for providing </a:t>
            </a:r>
            <a:r>
              <a:rPr lang="en-US" sz="3200" dirty="0" err="1" smtClean="0">
                <a:latin typeface="+mn-lt"/>
              </a:rPr>
              <a:t>precomputed</a:t>
            </a:r>
            <a:r>
              <a:rPr lang="en-US" sz="3200" dirty="0" smtClean="0">
                <a:latin typeface="+mn-lt"/>
              </a:rPr>
              <a:t> CNN features.</a:t>
            </a:r>
            <a:endParaRPr lang="en-US" sz="3200" dirty="0">
              <a:effectLst/>
              <a:latin typeface="+mn-lt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17057371" y="35630504"/>
            <a:ext cx="8717358" cy="846362"/>
          </a:xfrm>
          <a:prstGeom prst="rect">
            <a:avLst/>
          </a:prstGeom>
          <a:noFill/>
        </p:spPr>
        <p:txBody>
          <a:bodyPr wrap="square" lIns="457181" tIns="45718" rIns="457181" bIns="45718" rtlCol="0">
            <a:noAutofit/>
          </a:bodyPr>
          <a:lstStyle/>
          <a:p>
            <a:r>
              <a:rPr lang="en-US" sz="5400" dirty="0" smtClean="0">
                <a:solidFill>
                  <a:schemeClr val="accent2"/>
                </a:solidFill>
                <a:latin typeface="+mj-lt"/>
              </a:rPr>
              <a:t>Acknowledgements</a:t>
            </a:r>
            <a:endParaRPr lang="en-US" sz="5400" dirty="0">
              <a:solidFill>
                <a:schemeClr val="accent2"/>
              </a:solidFill>
              <a:latin typeface="+mj-lt"/>
            </a:endParaRPr>
          </a:p>
        </p:txBody>
      </p:sp>
      <p:cxnSp>
        <p:nvCxnSpPr>
          <p:cNvPr id="94" name="Straight Connector 93"/>
          <p:cNvCxnSpPr/>
          <p:nvPr/>
        </p:nvCxnSpPr>
        <p:spPr>
          <a:xfrm>
            <a:off x="17070329" y="35630504"/>
            <a:ext cx="31904482" cy="0"/>
          </a:xfrm>
          <a:prstGeom prst="line">
            <a:avLst/>
          </a:prstGeom>
          <a:ln w="6350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2011_004674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408" y="21136798"/>
            <a:ext cx="4980607" cy="3735456"/>
          </a:xfrm>
          <a:prstGeom prst="rect">
            <a:avLst/>
          </a:prstGeom>
        </p:spPr>
      </p:pic>
      <p:pic>
        <p:nvPicPr>
          <p:cNvPr id="29" name="Picture 28" descr="2011_007067.jp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4015" y="21136798"/>
            <a:ext cx="5007314" cy="3735456"/>
          </a:xfrm>
          <a:prstGeom prst="rect">
            <a:avLst/>
          </a:prstGeom>
        </p:spPr>
      </p:pic>
      <p:pic>
        <p:nvPicPr>
          <p:cNvPr id="73" name="Picture 72" descr="2011_004838.jp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130" y="21136798"/>
            <a:ext cx="4960893" cy="3720670"/>
          </a:xfrm>
          <a:prstGeom prst="rect">
            <a:avLst/>
          </a:prstGeom>
        </p:spPr>
      </p:pic>
      <p:pic>
        <p:nvPicPr>
          <p:cNvPr id="95" name="Picture 94" descr="snapshot of our eyetracker"/>
          <p:cNvPicPr/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9115" y="29227646"/>
            <a:ext cx="3049737" cy="401848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6" name="Diagram 95"/>
          <p:cNvGraphicFramePr/>
          <p:nvPr>
            <p:extLst>
              <p:ext uri="{D42A27DB-BD31-4B8C-83A1-F6EECF244321}">
                <p14:modId xmlns:p14="http://schemas.microsoft.com/office/powerpoint/2010/main" val="1517605961"/>
              </p:ext>
            </p:extLst>
          </p:nvPr>
        </p:nvGraphicFramePr>
        <p:xfrm>
          <a:off x="1550213" y="28276199"/>
          <a:ext cx="14278323" cy="7898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pic>
        <p:nvPicPr>
          <p:cNvPr id="76" name="Picture 75" descr="Aggregate1.png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0048" y="29231406"/>
            <a:ext cx="3049737" cy="4016601"/>
          </a:xfrm>
          <a:prstGeom prst="rect">
            <a:avLst/>
          </a:prstGeom>
        </p:spPr>
      </p:pic>
      <p:pic>
        <p:nvPicPr>
          <p:cNvPr id="83" name="Picture 82" descr="WFDM1.jpg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6038" y="29229526"/>
            <a:ext cx="3020228" cy="4018481"/>
          </a:xfrm>
          <a:prstGeom prst="rect">
            <a:avLst/>
          </a:prstGeom>
        </p:spPr>
      </p:pic>
      <p:pic>
        <p:nvPicPr>
          <p:cNvPr id="50" name="Picture 49" descr="images.jpe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44" y="996319"/>
            <a:ext cx="3115966" cy="3115966"/>
          </a:xfrm>
          <a:prstGeom prst="rect">
            <a:avLst/>
          </a:prstGeom>
        </p:spPr>
      </p:pic>
      <p:pic>
        <p:nvPicPr>
          <p:cNvPr id="14" name="Picture 13" descr="Visualization_Figure_B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9684" y="6211566"/>
            <a:ext cx="15001072" cy="2843075"/>
          </a:xfrm>
          <a:prstGeom prst="rect">
            <a:avLst/>
          </a:prstGeom>
        </p:spPr>
      </p:pic>
      <p:pic>
        <p:nvPicPr>
          <p:cNvPr id="15" name="Picture 14" descr="Visualization_Figure_C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4388" y="9608635"/>
            <a:ext cx="14996368" cy="2827516"/>
          </a:xfrm>
          <a:prstGeom prst="rect">
            <a:avLst/>
          </a:prstGeom>
        </p:spPr>
      </p:pic>
      <p:pic>
        <p:nvPicPr>
          <p:cNvPr id="16" name="Picture 15" descr="Visualization_Figure_D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4389" y="13004829"/>
            <a:ext cx="14996367" cy="2845257"/>
          </a:xfrm>
          <a:prstGeom prst="rect">
            <a:avLst/>
          </a:prstGeom>
        </p:spPr>
      </p:pic>
      <p:sp>
        <p:nvSpPr>
          <p:cNvPr id="56" name="TextBox 21"/>
          <p:cNvSpPr txBox="1">
            <a:spLocks noChangeArrowheads="1"/>
          </p:cNvSpPr>
          <p:nvPr/>
        </p:nvSpPr>
        <p:spPr bwMode="auto">
          <a:xfrm>
            <a:off x="17041318" y="12450835"/>
            <a:ext cx="16172141" cy="55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ctr"/>
            <a:r>
              <a:rPr lang="en-US" sz="3000" i="1" dirty="0" smtClean="0">
                <a:solidFill>
                  <a:srgbClr val="0C3972"/>
                </a:solidFill>
                <a:latin typeface="+mn-lt"/>
              </a:rPr>
              <a:t>Fixations clustered with a Gaussian Mixture Model.</a:t>
            </a:r>
            <a:endParaRPr lang="en-US" sz="3000" i="1" dirty="0">
              <a:solidFill>
                <a:srgbClr val="0C3972"/>
              </a:solidFill>
              <a:latin typeface="+mn-lt"/>
            </a:endParaRPr>
          </a:p>
        </p:txBody>
      </p:sp>
      <p:sp>
        <p:nvSpPr>
          <p:cNvPr id="57" name="TextBox 21"/>
          <p:cNvSpPr txBox="1">
            <a:spLocks noChangeArrowheads="1"/>
          </p:cNvSpPr>
          <p:nvPr/>
        </p:nvSpPr>
        <p:spPr bwMode="auto">
          <a:xfrm>
            <a:off x="17126336" y="15850085"/>
            <a:ext cx="16087124" cy="55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ctr"/>
            <a:r>
              <a:rPr lang="en-US" sz="3000" i="1" dirty="0" smtClean="0">
                <a:solidFill>
                  <a:srgbClr val="0C3972"/>
                </a:solidFill>
                <a:latin typeface="+mn-lt"/>
              </a:rPr>
              <a:t>Fixation Density Maps (FDMs) using 2D Gaussian distributions weighted by fixation duration.</a:t>
            </a:r>
            <a:endParaRPr lang="en-US" sz="3000" i="1" dirty="0">
              <a:solidFill>
                <a:srgbClr val="0C3972"/>
              </a:solidFill>
              <a:latin typeface="+mn-lt"/>
            </a:endParaRPr>
          </a:p>
        </p:txBody>
      </p:sp>
      <p:pic>
        <p:nvPicPr>
          <p:cNvPr id="17" name="Picture 16" descr="GazeConfuse_Outlined_Figure.jpg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5730" y="17208807"/>
            <a:ext cx="12684993" cy="6248406"/>
          </a:xfrm>
          <a:prstGeom prst="rect">
            <a:avLst/>
          </a:prstGeom>
        </p:spPr>
      </p:pic>
      <p:pic>
        <p:nvPicPr>
          <p:cNvPr id="18" name="Picture 17" descr="Overlaps_Figure.png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0200" y="20404439"/>
            <a:ext cx="11437519" cy="4709265"/>
          </a:xfrm>
          <a:prstGeom prst="rect">
            <a:avLst/>
          </a:prstGeom>
        </p:spPr>
      </p:pic>
      <p:sp>
        <p:nvSpPr>
          <p:cNvPr id="61" name="TextBox 21"/>
          <p:cNvSpPr txBox="1">
            <a:spLocks noChangeArrowheads="1"/>
          </p:cNvSpPr>
          <p:nvPr/>
        </p:nvSpPr>
        <p:spPr bwMode="auto">
          <a:xfrm>
            <a:off x="17554389" y="25113704"/>
            <a:ext cx="16457663" cy="55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ctr"/>
            <a:r>
              <a:rPr lang="en-US" sz="3000" i="1" dirty="0" smtClean="0">
                <a:solidFill>
                  <a:srgbClr val="0C3972"/>
                </a:solidFill>
                <a:latin typeface="+mn-lt"/>
              </a:rPr>
              <a:t>Average FDMs for each action class, and the 9 segments from which features are extracted. </a:t>
            </a:r>
            <a:endParaRPr lang="en-US" sz="3000" i="1" dirty="0">
              <a:solidFill>
                <a:srgbClr val="0C3972"/>
              </a:solidFill>
              <a:latin typeface="+mn-lt"/>
            </a:endParaRPr>
          </a:p>
        </p:txBody>
      </p:sp>
      <p:pic>
        <p:nvPicPr>
          <p:cNvPr id="20" name="Picture 19" descr="Sample3x3.png"/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44063" y="20404439"/>
            <a:ext cx="2045563" cy="4571524"/>
          </a:xfrm>
          <a:prstGeom prst="rect">
            <a:avLst/>
          </a:prstGeom>
        </p:spPr>
      </p:pic>
      <p:pic>
        <p:nvPicPr>
          <p:cNvPr id="23" name="Picture 22" descr="Transitions_Figure.png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3426" y="25862396"/>
            <a:ext cx="14677329" cy="3074015"/>
          </a:xfrm>
          <a:prstGeom prst="rect">
            <a:avLst/>
          </a:prstGeom>
        </p:spPr>
      </p:pic>
      <p:sp>
        <p:nvSpPr>
          <p:cNvPr id="67" name="TextBox 21"/>
          <p:cNvSpPr txBox="1">
            <a:spLocks noChangeArrowheads="1"/>
          </p:cNvSpPr>
          <p:nvPr/>
        </p:nvSpPr>
        <p:spPr bwMode="auto">
          <a:xfrm>
            <a:off x="17554389" y="28936411"/>
            <a:ext cx="16457663" cy="55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ctr"/>
            <a:r>
              <a:rPr lang="en-US" sz="3000" i="1" dirty="0" smtClean="0">
                <a:solidFill>
                  <a:srgbClr val="0C3972"/>
                </a:solidFill>
                <a:latin typeface="+mn-lt"/>
              </a:rPr>
              <a:t>Gaze transitions measured between upper-body, lower-body and context segments.</a:t>
            </a:r>
            <a:endParaRPr lang="en-US" sz="3000" i="1" dirty="0">
              <a:solidFill>
                <a:srgbClr val="0C3972"/>
              </a:solidFill>
              <a:latin typeface="+mn-lt"/>
            </a:endParaRPr>
          </a:p>
        </p:txBody>
      </p:sp>
      <p:sp>
        <p:nvSpPr>
          <p:cNvPr id="68" name="TextBox 21"/>
          <p:cNvSpPr txBox="1">
            <a:spLocks noChangeArrowheads="1"/>
          </p:cNvSpPr>
          <p:nvPr/>
        </p:nvSpPr>
        <p:spPr bwMode="auto">
          <a:xfrm>
            <a:off x="17041319" y="34458931"/>
            <a:ext cx="9527082" cy="1015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ctr"/>
            <a:r>
              <a:rPr lang="en-US" sz="3000" i="1" dirty="0" smtClean="0">
                <a:solidFill>
                  <a:srgbClr val="0C3972"/>
                </a:solidFill>
                <a:latin typeface="+mn-lt"/>
              </a:rPr>
              <a:t>Average Temporal Density Timelines. We take the mean and maximum value from six equal segments.</a:t>
            </a:r>
            <a:endParaRPr lang="en-US" sz="3000" i="1" dirty="0">
              <a:solidFill>
                <a:srgbClr val="0C3972"/>
              </a:solidFill>
              <a:latin typeface="+mn-lt"/>
            </a:endParaRPr>
          </a:p>
        </p:txBody>
      </p:sp>
      <p:pic>
        <p:nvPicPr>
          <p:cNvPr id="38" name="Picture 37" descr="Timeline_Figure_Adj2.png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6411" y="29639367"/>
            <a:ext cx="9311989" cy="4819564"/>
          </a:xfrm>
          <a:prstGeom prst="rect">
            <a:avLst/>
          </a:prstGeom>
        </p:spPr>
      </p:pic>
      <p:sp>
        <p:nvSpPr>
          <p:cNvPr id="72" name="TextBox 13"/>
          <p:cNvSpPr txBox="1">
            <a:spLocks noChangeArrowheads="1"/>
          </p:cNvSpPr>
          <p:nvPr/>
        </p:nvSpPr>
        <p:spPr bwMode="auto">
          <a:xfrm>
            <a:off x="17549682" y="16557236"/>
            <a:ext cx="15663777" cy="38472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just" eaLnBrk="1" hangingPunct="1">
              <a:defRPr/>
            </a:pPr>
            <a:r>
              <a:rPr lang="en-US" sz="4000" dirty="0" smtClean="0">
                <a:solidFill>
                  <a:srgbClr val="003963"/>
                </a:solidFill>
                <a:latin typeface="+mj-lt"/>
              </a:rPr>
              <a:t>Gaze Features</a:t>
            </a:r>
            <a:endParaRPr lang="en-US" sz="4000" dirty="0">
              <a:solidFill>
                <a:srgbClr val="003963"/>
              </a:solidFill>
              <a:latin typeface="+mj-lt"/>
            </a:endParaRPr>
          </a:p>
          <a:p>
            <a:pPr marL="177800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Different sets of segments used (9 regions, upper-body/lower-body/context).</a:t>
            </a:r>
            <a:endParaRPr lang="en-US" sz="3400" dirty="0">
              <a:latin typeface="+mn-lt"/>
            </a:endParaRPr>
          </a:p>
          <a:p>
            <a:pPr marL="177800" lvl="1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Fixation Density Maps (FDMs) generated by placing duration-weighted 2D Gaussian distribution where each fixation occurs.</a:t>
            </a:r>
          </a:p>
          <a:p>
            <a:pPr marL="177800" lvl="1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Transitions between upper-body, lower body, and context segments are measured.</a:t>
            </a:r>
          </a:p>
          <a:p>
            <a:pPr marL="177800" lvl="1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Temporal Density Timelines generated by placing duration-weighted Gaussian distributions at each timestamp where a fixation occurs in the human bounding box.</a:t>
            </a:r>
            <a:endParaRPr lang="en-US" sz="3400" dirty="0">
              <a:latin typeface="+mn-lt"/>
            </a:endParaRPr>
          </a:p>
        </p:txBody>
      </p:sp>
      <p:sp>
        <p:nvSpPr>
          <p:cNvPr id="74" name="TextBox 21"/>
          <p:cNvSpPr txBox="1">
            <a:spLocks noChangeArrowheads="1"/>
          </p:cNvSpPr>
          <p:nvPr/>
        </p:nvSpPr>
        <p:spPr bwMode="auto">
          <a:xfrm>
            <a:off x="27085550" y="34458931"/>
            <a:ext cx="7275758" cy="55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ctr"/>
            <a:r>
              <a:rPr lang="en-US" sz="3000" i="1" dirty="0" smtClean="0">
                <a:solidFill>
                  <a:srgbClr val="0C3972"/>
                </a:solidFill>
                <a:latin typeface="+mn-lt"/>
              </a:rPr>
              <a:t>Summary of feature types and dimensions.</a:t>
            </a:r>
            <a:endParaRPr lang="en-US" sz="3000" i="1" dirty="0">
              <a:solidFill>
                <a:srgbClr val="0C3972"/>
              </a:solidFill>
              <a:latin typeface="+mn-lt"/>
            </a:endParaRPr>
          </a:p>
        </p:txBody>
      </p:sp>
      <p:graphicFrame>
        <p:nvGraphicFramePr>
          <p:cNvPr id="41" name="Table 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0358129"/>
              </p:ext>
            </p:extLst>
          </p:nvPr>
        </p:nvGraphicFramePr>
        <p:xfrm>
          <a:off x="27085551" y="30112612"/>
          <a:ext cx="7091134" cy="43463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76734"/>
                <a:gridCol w="914400"/>
              </a:tblGrid>
              <a:tr h="794039"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Gaze Feature</a:t>
                      </a:r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Dim.</a:t>
                      </a:r>
                      <a:endParaRPr lang="en-US" sz="2800" dirty="0"/>
                    </a:p>
                  </a:txBody>
                  <a:tcPr anchor="ctr"/>
                </a:tc>
              </a:tr>
              <a:tr h="710456"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u="none" strike="noStrike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 Region (FDM mean/max) </a:t>
                      </a:r>
                      <a:endParaRPr lang="en-US" sz="2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18</a:t>
                      </a:r>
                      <a:endParaRPr lang="en-US" sz="2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anchor="ctr"/>
                </a:tc>
              </a:tr>
              <a:tr h="710456"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u="none" strike="noStrike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 Region (transitions) </a:t>
                      </a:r>
                      <a:endParaRPr lang="en-US" sz="2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36</a:t>
                      </a:r>
                      <a:endParaRPr lang="en-US" sz="2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anchor="ctr"/>
                </a:tc>
              </a:tr>
              <a:tr h="710456"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u="none" strike="noStrike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Upper/Lower/Context (fixation duration) </a:t>
                      </a:r>
                      <a:endParaRPr lang="en-US" sz="2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3</a:t>
                      </a:r>
                      <a:endParaRPr lang="en-US" sz="2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anchor="ctr"/>
                </a:tc>
              </a:tr>
              <a:tr h="710456"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u="none" strike="noStrike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Upper/Lower/Context (transitions) </a:t>
                      </a:r>
                      <a:endParaRPr lang="en-US" sz="2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3</a:t>
                      </a:r>
                      <a:endParaRPr lang="en-US" sz="2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anchor="ctr"/>
                </a:tc>
              </a:tr>
              <a:tr h="710456"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u="none" strike="noStrike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Temporal Density Timeline (mean/max) </a:t>
                      </a:r>
                      <a:endParaRPr lang="en-US" sz="2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12</a:t>
                      </a:r>
                      <a:endParaRPr lang="en-US" sz="2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54" name="Table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0554686"/>
              </p:ext>
            </p:extLst>
          </p:nvPr>
        </p:nvGraphicFramePr>
        <p:xfrm>
          <a:off x="33737686" y="7986614"/>
          <a:ext cx="14939522" cy="7354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3517"/>
                <a:gridCol w="2671201"/>
                <a:gridCol w="2671201"/>
                <a:gridCol w="2671201"/>
                <a:gridCol w="2671201"/>
                <a:gridCol w="2671201"/>
              </a:tblGrid>
              <a:tr h="111933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Gaze Features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CNN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CNN-</a:t>
                      </a:r>
                      <a:r>
                        <a:rPr lang="en-US" sz="3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MultiReg</a:t>
                      </a:r>
                      <a:endParaRPr lang="en-US" sz="32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Gaze + CNN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Gaze + CNN-</a:t>
                      </a:r>
                      <a:r>
                        <a:rPr lang="en-US" sz="3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MultiReg</a:t>
                      </a:r>
                      <a:endParaRPr lang="en-US" sz="32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  <a:tr h="566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walk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46.72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35.22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58.03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35.22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58.03</a:t>
                      </a:r>
                    </a:p>
                  </a:txBody>
                  <a:tcPr marL="12700" marR="12700" marT="12700" marB="0" anchor="ctr"/>
                </a:tc>
              </a:tr>
              <a:tr h="566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run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41.75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74.69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77.7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74.68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77.7</a:t>
                      </a:r>
                    </a:p>
                  </a:txBody>
                  <a:tcPr marL="12700" marR="12700" marT="12700" marB="0" anchor="ctr"/>
                </a:tc>
              </a:tr>
              <a:tr h="566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jump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41.65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74.03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87.47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78.59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87.47</a:t>
                      </a:r>
                    </a:p>
                  </a:txBody>
                  <a:tcPr marL="12700" marR="12700" marT="12700" marB="0" anchor="ctr"/>
                </a:tc>
              </a:tr>
              <a:tr h="566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horse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70.63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91.22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98.41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92.99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94.75</a:t>
                      </a:r>
                    </a:p>
                  </a:txBody>
                  <a:tcPr marL="12700" marR="12700" marT="12700" marB="0" anchor="ctr"/>
                </a:tc>
              </a:tr>
              <a:tr h="566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bike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34.15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98.7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96.63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98.7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96.63</a:t>
                      </a:r>
                    </a:p>
                  </a:txBody>
                  <a:tcPr marL="12700" marR="12700" marT="12700" marB="0" anchor="ctr"/>
                </a:tc>
              </a:tr>
              <a:tr h="566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phone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47.58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36.2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49.29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36.2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49.29</a:t>
                      </a:r>
                    </a:p>
                  </a:txBody>
                  <a:tcPr marL="12700" marR="12700" marT="12700" marB="0" anchor="ctr"/>
                </a:tc>
              </a:tr>
              <a:tr h="566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photo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46.24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42.53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57.94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42.54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57.94</a:t>
                      </a:r>
                    </a:p>
                  </a:txBody>
                  <a:tcPr marL="12700" marR="12700" marT="12700" marB="0" anchor="ctr"/>
                </a:tc>
              </a:tr>
              <a:tr h="566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comp’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38.74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74.34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72.84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74.34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72.84</a:t>
                      </a:r>
                    </a:p>
                  </a:txBody>
                  <a:tcPr marL="12700" marR="12700" marT="12700" marB="0" anchor="ctr"/>
                </a:tc>
              </a:tr>
              <a:tr h="566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read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35.01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59.73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58.46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60.19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58.46</a:t>
                      </a:r>
                    </a:p>
                  </a:txBody>
                  <a:tcPr marL="12700" marR="12700" marT="12700" marB="0" anchor="ctr"/>
                </a:tc>
              </a:tr>
              <a:tr h="566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 err="1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instru</a:t>
                      </a:r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’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36.08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60.95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67.24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60.96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67.24</a:t>
                      </a:r>
                    </a:p>
                  </a:txBody>
                  <a:tcPr marL="12700" marR="12700" marT="12700" marB="0" anchor="ctr"/>
                </a:tc>
              </a:tr>
              <a:tr h="566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 err="1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mAP</a:t>
                      </a:r>
                      <a:endParaRPr lang="en-US" sz="3200" b="1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43.86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64.76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72.4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65.44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72.04</a:t>
                      </a: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  <p:sp>
        <p:nvSpPr>
          <p:cNvPr id="86" name="TextBox 13"/>
          <p:cNvSpPr txBox="1">
            <a:spLocks noChangeArrowheads="1"/>
          </p:cNvSpPr>
          <p:nvPr/>
        </p:nvSpPr>
        <p:spPr bwMode="auto">
          <a:xfrm>
            <a:off x="33744307" y="5503684"/>
            <a:ext cx="15663777" cy="2277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just" eaLnBrk="1" hangingPunct="1">
              <a:defRPr/>
            </a:pPr>
            <a:r>
              <a:rPr lang="en-US" sz="4000" dirty="0" smtClean="0">
                <a:solidFill>
                  <a:srgbClr val="003963"/>
                </a:solidFill>
                <a:latin typeface="+mj-lt"/>
              </a:rPr>
              <a:t>Classification results for 10 action classes</a:t>
            </a:r>
            <a:endParaRPr lang="en-US" sz="4000" dirty="0">
              <a:solidFill>
                <a:srgbClr val="003963"/>
              </a:solidFill>
              <a:latin typeface="+mj-lt"/>
            </a:endParaRPr>
          </a:p>
          <a:p>
            <a:pPr marL="177800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Support Vector Machine (SVM) classifiers trained for gaze and CNN features.</a:t>
            </a:r>
          </a:p>
          <a:p>
            <a:pPr marL="177800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2 different versions of baseline: CNN and CNN-</a:t>
            </a:r>
            <a:r>
              <a:rPr lang="en-US" sz="3400" dirty="0" err="1" smtClean="0">
                <a:latin typeface="+mn-lt"/>
              </a:rPr>
              <a:t>MultiReg</a:t>
            </a:r>
            <a:r>
              <a:rPr lang="en-US" sz="3400" dirty="0" smtClean="0">
                <a:latin typeface="+mn-lt"/>
              </a:rPr>
              <a:t>.</a:t>
            </a:r>
          </a:p>
          <a:p>
            <a:pPr marL="177800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Gaze and baseline combined by summing weighted confidence scores.</a:t>
            </a:r>
            <a:endParaRPr lang="en-US" sz="3400" dirty="0">
              <a:latin typeface="+mn-lt"/>
            </a:endParaRPr>
          </a:p>
        </p:txBody>
      </p:sp>
      <p:graphicFrame>
        <p:nvGraphicFramePr>
          <p:cNvPr id="87" name="Table 8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0605352"/>
              </p:ext>
            </p:extLst>
          </p:nvPr>
        </p:nvGraphicFramePr>
        <p:xfrm>
          <a:off x="34679107" y="28269516"/>
          <a:ext cx="13998101" cy="61894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9331"/>
                <a:gridCol w="2253754"/>
                <a:gridCol w="2253754"/>
                <a:gridCol w="2253754"/>
                <a:gridCol w="2253754"/>
                <a:gridCol w="2253754"/>
              </a:tblGrid>
              <a:tr h="12491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 smtClean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 </a:t>
                      </a:r>
                      <a:endParaRPr lang="en-US" sz="3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Gaze Features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CNN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CNN-</a:t>
                      </a:r>
                      <a:r>
                        <a:rPr lang="en-US" sz="3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MultiReg</a:t>
                      </a:r>
                      <a:endParaRPr lang="en-US" sz="32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Gaze + CNN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Gaze + CNN-</a:t>
                      </a:r>
                      <a:r>
                        <a:rPr lang="en-US" sz="3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MultiReg</a:t>
                      </a:r>
                      <a:endParaRPr lang="en-US" sz="32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  <a:tr h="9880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 smtClean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walk + run + jump</a:t>
                      </a:r>
                      <a:endParaRPr lang="en-US" sz="3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80.33</a:t>
                      </a:r>
                      <a:endParaRPr lang="en-US" sz="3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86.39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88.72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3200" b="1" i="0" u="none" strike="noStrike" kern="1200" baseline="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92.29</a:t>
                      </a:r>
                      <a:endParaRPr lang="en-US" sz="3200" b="1" dirty="0">
                        <a:latin typeface="+mj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90.21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</a:tr>
              <a:tr h="9880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 smtClean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horse</a:t>
                      </a:r>
                      <a:r>
                        <a:rPr lang="en-US" sz="3200" b="0" i="0" u="none" strike="noStrike" baseline="0" dirty="0" smtClean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 + bike</a:t>
                      </a:r>
                      <a:endParaRPr lang="en-US" sz="3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79.21</a:t>
                      </a:r>
                      <a:endParaRPr lang="en-US" sz="3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97.53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97.63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i="0" u="none" strike="noStrike" kern="1200" baseline="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98.99</a:t>
                      </a:r>
                      <a:endParaRPr lang="en-US" sz="3200" b="1" dirty="0">
                        <a:latin typeface="+mj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98.32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</a:tr>
              <a:tr h="9880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 smtClean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phone</a:t>
                      </a:r>
                      <a:r>
                        <a:rPr lang="en-US" sz="3200" b="0" i="0" u="none" strike="noStrike" baseline="0" dirty="0" smtClean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 + photo</a:t>
                      </a:r>
                      <a:endParaRPr lang="en-US" sz="3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kern="1200" baseline="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81.64</a:t>
                      </a:r>
                      <a:endParaRPr lang="en-US" sz="3200" b="1" i="0" u="none" strike="noStrike" dirty="0">
                        <a:solidFill>
                          <a:srgbClr val="0D0D0D"/>
                        </a:solidFill>
                        <a:effectLst/>
                        <a:latin typeface="+mj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61.13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65.35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76.09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76.36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</a:tr>
              <a:tr h="9880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baseline="0" dirty="0" smtClean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comp’ + read + </a:t>
                      </a:r>
                      <a:r>
                        <a:rPr lang="en-US" sz="3200" b="0" i="0" u="none" strike="noStrike" baseline="0" dirty="0" err="1" smtClean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instru</a:t>
                      </a:r>
                      <a:r>
                        <a:rPr lang="en-US" sz="3200" b="0" i="0" u="none" strike="noStrike" baseline="0" dirty="0" smtClean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’</a:t>
                      </a:r>
                      <a:endParaRPr lang="en-US" sz="3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83.48</a:t>
                      </a:r>
                      <a:endParaRPr lang="en-US" sz="3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92.21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92.32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93.93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i="0" u="none" strike="noStrike" kern="1200" baseline="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94.10</a:t>
                      </a:r>
                      <a:endParaRPr lang="en-US" sz="3200" b="1" dirty="0">
                        <a:latin typeface="+mj-lt"/>
                      </a:endParaRPr>
                    </a:p>
                  </a:txBody>
                  <a:tcPr marL="12700" marR="12700" marT="12700" marB="0" anchor="ctr"/>
                </a:tc>
              </a:tr>
              <a:tr h="9880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 err="1" smtClean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mAP</a:t>
                      </a:r>
                      <a:endParaRPr lang="en-US" sz="3200" b="1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81.17</a:t>
                      </a:r>
                      <a:endParaRPr lang="en-US" sz="3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84.32</a:t>
                      </a:r>
                      <a:endParaRPr lang="en-US" sz="3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86.01</a:t>
                      </a:r>
                      <a:endParaRPr lang="en-US" sz="3200" b="1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kern="1200" baseline="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90.33</a:t>
                      </a:r>
                      <a:endParaRPr lang="en-US" sz="3200" b="1" i="0" u="none" strike="noStrike" dirty="0">
                        <a:solidFill>
                          <a:srgbClr val="0D0D0D"/>
                        </a:solidFill>
                        <a:effectLst/>
                        <a:latin typeface="+mj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89.75</a:t>
                      </a:r>
                      <a:endParaRPr lang="en-US" sz="3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  <p:sp>
        <p:nvSpPr>
          <p:cNvPr id="88" name="TextBox 13"/>
          <p:cNvSpPr txBox="1">
            <a:spLocks noChangeArrowheads="1"/>
          </p:cNvSpPr>
          <p:nvPr/>
        </p:nvSpPr>
        <p:spPr bwMode="auto">
          <a:xfrm>
            <a:off x="33750929" y="24707260"/>
            <a:ext cx="15663777" cy="3323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just" eaLnBrk="1" hangingPunct="1">
              <a:defRPr/>
            </a:pPr>
            <a:r>
              <a:rPr lang="en-US" sz="4000" dirty="0" smtClean="0">
                <a:solidFill>
                  <a:srgbClr val="003963"/>
                </a:solidFill>
                <a:latin typeface="+mj-lt"/>
              </a:rPr>
              <a:t>Classification results for four class groups</a:t>
            </a:r>
            <a:endParaRPr lang="en-US" sz="4000" dirty="0">
              <a:solidFill>
                <a:srgbClr val="003963"/>
              </a:solidFill>
              <a:latin typeface="+mj-lt"/>
            </a:endParaRPr>
          </a:p>
          <a:p>
            <a:pPr marL="177800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SVM classifiers were retrained to discriminate between four class groups:</a:t>
            </a:r>
          </a:p>
          <a:p>
            <a:pPr marL="736600" lvl="1" indent="-279400" algn="just">
              <a:buFont typeface="Wingdings" charset="2"/>
              <a:buChar char="Ø"/>
              <a:defRPr/>
            </a:pPr>
            <a:r>
              <a:rPr lang="en-US" sz="3400" dirty="0" smtClean="0"/>
              <a:t>walking + running + jumping</a:t>
            </a:r>
          </a:p>
          <a:p>
            <a:pPr marL="736600" lvl="1" indent="-279400" algn="just">
              <a:buFont typeface="Wingdings" charset="2"/>
              <a:buChar char="Ø"/>
              <a:defRPr/>
            </a:pPr>
            <a:r>
              <a:rPr lang="en-US" sz="3400" dirty="0"/>
              <a:t>r</a:t>
            </a:r>
            <a:r>
              <a:rPr lang="en-US" sz="3400" dirty="0" smtClean="0"/>
              <a:t>iding horse + riding bike</a:t>
            </a:r>
          </a:p>
          <a:p>
            <a:pPr marL="736600" lvl="1" indent="-279400" algn="just">
              <a:buFont typeface="Wingdings" charset="2"/>
              <a:buChar char="Ø"/>
              <a:defRPr/>
            </a:pPr>
            <a:r>
              <a:rPr lang="en-US" sz="3400" dirty="0"/>
              <a:t>p</a:t>
            </a:r>
            <a:r>
              <a:rPr lang="en-US" sz="3400" dirty="0" smtClean="0"/>
              <a:t>honing + taking photo</a:t>
            </a:r>
          </a:p>
          <a:p>
            <a:pPr marL="736600" lvl="1" indent="-279400" algn="just">
              <a:buFont typeface="Wingdings" charset="2"/>
              <a:buChar char="Ø"/>
              <a:defRPr/>
            </a:pPr>
            <a:r>
              <a:rPr lang="en-US" sz="3400" dirty="0"/>
              <a:t>u</a:t>
            </a:r>
            <a:r>
              <a:rPr lang="en-US" sz="3400" dirty="0" smtClean="0"/>
              <a:t>sing computer + reading + playing instrument             </a:t>
            </a:r>
            <a:endParaRPr lang="en-US" sz="3400" dirty="0" smtClean="0">
              <a:latin typeface="+mn-lt"/>
            </a:endParaRPr>
          </a:p>
        </p:txBody>
      </p:sp>
      <p:sp>
        <p:nvSpPr>
          <p:cNvPr id="89" name="TextBox 21"/>
          <p:cNvSpPr txBox="1">
            <a:spLocks noChangeArrowheads="1"/>
          </p:cNvSpPr>
          <p:nvPr/>
        </p:nvSpPr>
        <p:spPr bwMode="auto">
          <a:xfrm>
            <a:off x="34418832" y="34458931"/>
            <a:ext cx="14265000" cy="1015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ctr"/>
            <a:r>
              <a:rPr lang="en-US" sz="3000" i="1" dirty="0" smtClean="0">
                <a:solidFill>
                  <a:srgbClr val="0C3972"/>
                </a:solidFill>
                <a:latin typeface="+mn-lt"/>
              </a:rPr>
              <a:t>Average Precisions (APs)  for classification of four class groups. A combination of gaze and CNN features performs best overall. Higher APs are bolded.</a:t>
            </a:r>
            <a:endParaRPr lang="en-US" sz="3000" i="1" dirty="0">
              <a:solidFill>
                <a:srgbClr val="0C3972"/>
              </a:solidFill>
              <a:latin typeface="+mn-lt"/>
            </a:endParaRPr>
          </a:p>
        </p:txBody>
      </p:sp>
      <p:pic>
        <p:nvPicPr>
          <p:cNvPr id="59" name="Picture 58" descr="2011_004515.jpg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546" y="12650823"/>
            <a:ext cx="2867362" cy="2012885"/>
          </a:xfrm>
          <a:prstGeom prst="rect">
            <a:avLst/>
          </a:prstGeom>
        </p:spPr>
      </p:pic>
      <p:pic>
        <p:nvPicPr>
          <p:cNvPr id="69" name="Picture 68" descr="WFDM2.png"/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548" y="14801345"/>
            <a:ext cx="2867361" cy="2012884"/>
          </a:xfrm>
          <a:prstGeom prst="rect">
            <a:avLst/>
          </a:prstGeom>
        </p:spPr>
      </p:pic>
      <p:sp>
        <p:nvSpPr>
          <p:cNvPr id="93" name="Right Arrow 92"/>
          <p:cNvSpPr/>
          <p:nvPr/>
        </p:nvSpPr>
        <p:spPr>
          <a:xfrm>
            <a:off x="3911721" y="15294474"/>
            <a:ext cx="2240302" cy="119600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smtClean="0"/>
              <a:t>Gaze features</a:t>
            </a:r>
            <a:endParaRPr lang="en-US" sz="2200" dirty="0"/>
          </a:p>
        </p:txBody>
      </p:sp>
      <p:sp>
        <p:nvSpPr>
          <p:cNvPr id="97" name="Right Arrow 96"/>
          <p:cNvSpPr/>
          <p:nvPr/>
        </p:nvSpPr>
        <p:spPr>
          <a:xfrm>
            <a:off x="3911721" y="13057505"/>
            <a:ext cx="2240302" cy="1196002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smtClean="0"/>
              <a:t>CNN features</a:t>
            </a:r>
            <a:endParaRPr lang="en-US" sz="2200" dirty="0"/>
          </a:p>
        </p:txBody>
      </p:sp>
      <p:sp>
        <p:nvSpPr>
          <p:cNvPr id="91" name="Rounded Rectangle 90"/>
          <p:cNvSpPr/>
          <p:nvPr/>
        </p:nvSpPr>
        <p:spPr>
          <a:xfrm>
            <a:off x="6409408" y="12890258"/>
            <a:ext cx="2019300" cy="1606203"/>
          </a:xfrm>
          <a:prstGeom prst="roundRect">
            <a:avLst/>
          </a:prstGeom>
          <a:solidFill>
            <a:srgbClr val="0C397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Baseline Classifier</a:t>
            </a:r>
            <a:endParaRPr lang="en-US" sz="3000" dirty="0"/>
          </a:p>
        </p:txBody>
      </p:sp>
      <p:sp>
        <p:nvSpPr>
          <p:cNvPr id="100" name="Right Arrow 99"/>
          <p:cNvSpPr/>
          <p:nvPr/>
        </p:nvSpPr>
        <p:spPr>
          <a:xfrm>
            <a:off x="8707683" y="13481567"/>
            <a:ext cx="1069943" cy="485575"/>
          </a:xfrm>
          <a:prstGeom prst="rightArrow">
            <a:avLst>
              <a:gd name="adj1" fmla="val 50000"/>
              <a:gd name="adj2" fmla="val 88462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dirty="0"/>
          </a:p>
        </p:txBody>
      </p:sp>
      <p:sp>
        <p:nvSpPr>
          <p:cNvPr id="101" name="Right Arrow 100"/>
          <p:cNvSpPr/>
          <p:nvPr/>
        </p:nvSpPr>
        <p:spPr>
          <a:xfrm>
            <a:off x="8707683" y="15540747"/>
            <a:ext cx="1069943" cy="485575"/>
          </a:xfrm>
          <a:prstGeom prst="rightArrow">
            <a:avLst>
              <a:gd name="adj1" fmla="val 50000"/>
              <a:gd name="adj2" fmla="val 88462"/>
            </a:avLst>
          </a:prstGeom>
          <a:solidFill>
            <a:srgbClr val="A726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dirty="0"/>
          </a:p>
        </p:txBody>
      </p:sp>
      <p:sp>
        <p:nvSpPr>
          <p:cNvPr id="103" name="Right Brace 102"/>
          <p:cNvSpPr/>
          <p:nvPr/>
        </p:nvSpPr>
        <p:spPr>
          <a:xfrm>
            <a:off x="10884727" y="13693360"/>
            <a:ext cx="582546" cy="2133717"/>
          </a:xfrm>
          <a:prstGeom prst="rightBrace">
            <a:avLst>
              <a:gd name="adj1" fmla="val 31417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4" name="Object 10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9522968"/>
              </p:ext>
            </p:extLst>
          </p:nvPr>
        </p:nvGraphicFramePr>
        <p:xfrm>
          <a:off x="11390015" y="14352558"/>
          <a:ext cx="5486400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" name="Document" r:id="rId30" imgW="5486400" imgH="622300" progId="Word.Document.12">
                  <p:embed/>
                </p:oleObj>
              </mc:Choice>
              <mc:Fallback>
                <p:oleObj name="Document" r:id="rId30" imgW="5486400" imgH="622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11390015" y="14352558"/>
                        <a:ext cx="5486400" cy="62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6" name="TextBox 105"/>
          <p:cNvSpPr txBox="1"/>
          <p:nvPr/>
        </p:nvSpPr>
        <p:spPr>
          <a:xfrm>
            <a:off x="8513373" y="12694388"/>
            <a:ext cx="32153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Confidence Scores</a:t>
            </a:r>
            <a:endParaRPr lang="en-US" sz="2800" dirty="0"/>
          </a:p>
        </p:txBody>
      </p:sp>
      <p:sp>
        <p:nvSpPr>
          <p:cNvPr id="107" name="TextBox 106"/>
          <p:cNvSpPr txBox="1"/>
          <p:nvPr/>
        </p:nvSpPr>
        <p:spPr>
          <a:xfrm>
            <a:off x="12315620" y="12718447"/>
            <a:ext cx="36783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Confidence Score Combination</a:t>
            </a:r>
            <a:endParaRPr lang="en-US" sz="2800" dirty="0"/>
          </a:p>
        </p:txBody>
      </p:sp>
      <p:sp>
        <p:nvSpPr>
          <p:cNvPr id="108" name="Rounded Rectangle 107"/>
          <p:cNvSpPr/>
          <p:nvPr/>
        </p:nvSpPr>
        <p:spPr>
          <a:xfrm>
            <a:off x="6409408" y="15023975"/>
            <a:ext cx="2019300" cy="1606203"/>
          </a:xfrm>
          <a:prstGeom prst="roundRect">
            <a:avLst/>
          </a:prstGeom>
          <a:solidFill>
            <a:srgbClr val="A726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Gaze Classifier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471613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2205415"/>
              </p:ext>
            </p:extLst>
          </p:nvPr>
        </p:nvGraphicFramePr>
        <p:xfrm>
          <a:off x="26062450" y="22531745"/>
          <a:ext cx="12772335" cy="13895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Document" r:id="rId3" imgW="5486400" imgH="596900" progId="Word.Document.12">
                  <p:embed/>
                </p:oleObj>
              </mc:Choice>
              <mc:Fallback>
                <p:oleObj name="Document" r:id="rId3" imgW="5486400" imgH="5969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062450" y="22531745"/>
                        <a:ext cx="12772335" cy="13895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0406913"/>
              </p:ext>
            </p:extLst>
          </p:nvPr>
        </p:nvGraphicFramePr>
        <p:xfrm>
          <a:off x="26062450" y="14197307"/>
          <a:ext cx="12772335" cy="14487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Document" r:id="rId5" imgW="5486400" imgH="622300" progId="Word.Document.12">
                  <p:embed/>
                </p:oleObj>
              </mc:Choice>
              <mc:Fallback>
                <p:oleObj name="Document" r:id="rId5" imgW="5486400" imgH="622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062450" y="14197307"/>
                        <a:ext cx="12772335" cy="14487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 descr="2011_004515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022" y="11297155"/>
            <a:ext cx="10326252" cy="7249018"/>
          </a:xfrm>
          <a:prstGeom prst="rect">
            <a:avLst/>
          </a:prstGeom>
        </p:spPr>
      </p:pic>
      <p:pic>
        <p:nvPicPr>
          <p:cNvPr id="7" name="Picture 6" descr="WFDM2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022" y="19557747"/>
            <a:ext cx="10326252" cy="7249016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13563720" y="13450420"/>
            <a:ext cx="6502280" cy="2941977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smtClean="0"/>
              <a:t>CNN features</a:t>
            </a:r>
            <a:endParaRPr lang="en-US" sz="6000" dirty="0"/>
          </a:p>
        </p:txBody>
      </p:sp>
      <p:sp>
        <p:nvSpPr>
          <p:cNvPr id="12" name="Right Arrow 11"/>
          <p:cNvSpPr/>
          <p:nvPr/>
        </p:nvSpPr>
        <p:spPr>
          <a:xfrm>
            <a:off x="27384758" y="14251345"/>
            <a:ext cx="3452892" cy="1340638"/>
          </a:xfrm>
          <a:prstGeom prst="rightArrow">
            <a:avLst>
              <a:gd name="adj1" fmla="val 50000"/>
              <a:gd name="adj2" fmla="val 88462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dirty="0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1425631"/>
              </p:ext>
            </p:extLst>
          </p:nvPr>
        </p:nvGraphicFramePr>
        <p:xfrm>
          <a:off x="34656414" y="18109033"/>
          <a:ext cx="12772335" cy="14487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name="Document" r:id="rId9" imgW="5486400" imgH="622300" progId="Word.Document.12">
                  <p:embed/>
                </p:oleObj>
              </mc:Choice>
              <mc:Fallback>
                <p:oleObj name="Document" r:id="rId9" imgW="5486400" imgH="622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4656414" y="18109033"/>
                        <a:ext cx="12772335" cy="14487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27384758" y="11773194"/>
            <a:ext cx="748523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 smtClean="0"/>
              <a:t>Confidence Scores</a:t>
            </a:r>
            <a:endParaRPr lang="en-US" sz="7000" dirty="0"/>
          </a:p>
        </p:txBody>
      </p:sp>
      <p:sp>
        <p:nvSpPr>
          <p:cNvPr id="16" name="TextBox 15"/>
          <p:cNvSpPr txBox="1"/>
          <p:nvPr/>
        </p:nvSpPr>
        <p:spPr>
          <a:xfrm>
            <a:off x="36039220" y="11773194"/>
            <a:ext cx="856318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dirty="0" smtClean="0"/>
              <a:t>Confidence Score Combination</a:t>
            </a:r>
            <a:endParaRPr lang="en-US" sz="7000" dirty="0"/>
          </a:p>
        </p:txBody>
      </p:sp>
      <p:sp>
        <p:nvSpPr>
          <p:cNvPr id="17" name="Rounded Rectangle 16"/>
          <p:cNvSpPr/>
          <p:nvPr/>
        </p:nvSpPr>
        <p:spPr>
          <a:xfrm>
            <a:off x="20472400" y="21165099"/>
            <a:ext cx="6419522" cy="4234085"/>
          </a:xfrm>
          <a:prstGeom prst="roundRect">
            <a:avLst/>
          </a:prstGeom>
          <a:solidFill>
            <a:srgbClr val="A726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smtClean="0"/>
              <a:t>Gaze Classifier</a:t>
            </a:r>
            <a:endParaRPr lang="en-US" sz="6000" dirty="0"/>
          </a:p>
        </p:txBody>
      </p:sp>
      <p:sp>
        <p:nvSpPr>
          <p:cNvPr id="18" name="Right Arrow 17"/>
          <p:cNvSpPr/>
          <p:nvPr/>
        </p:nvSpPr>
        <p:spPr>
          <a:xfrm>
            <a:off x="13563720" y="21730820"/>
            <a:ext cx="6502280" cy="2941977"/>
          </a:xfrm>
          <a:prstGeom prst="rightArrow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smtClean="0"/>
              <a:t>Gaze features</a:t>
            </a:r>
            <a:endParaRPr lang="en-US" sz="6000" dirty="0"/>
          </a:p>
        </p:txBody>
      </p:sp>
      <p:sp>
        <p:nvSpPr>
          <p:cNvPr id="19" name="Rounded Rectangle 18"/>
          <p:cNvSpPr/>
          <p:nvPr/>
        </p:nvSpPr>
        <p:spPr>
          <a:xfrm>
            <a:off x="20472400" y="12788857"/>
            <a:ext cx="6419522" cy="4234085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smtClean="0"/>
              <a:t>Baseline Classifier</a:t>
            </a:r>
            <a:endParaRPr lang="en-US" sz="6000" dirty="0"/>
          </a:p>
        </p:txBody>
      </p:sp>
      <p:sp>
        <p:nvSpPr>
          <p:cNvPr id="20" name="Right Brace 19"/>
          <p:cNvSpPr/>
          <p:nvPr/>
        </p:nvSpPr>
        <p:spPr>
          <a:xfrm>
            <a:off x="33300247" y="14172377"/>
            <a:ext cx="1356167" cy="9748951"/>
          </a:xfrm>
          <a:prstGeom prst="rightBrace">
            <a:avLst>
              <a:gd name="adj1" fmla="val 31417"/>
              <a:gd name="adj2" fmla="val 50000"/>
            </a:avLst>
          </a:prstGeom>
          <a:ln>
            <a:solidFill>
              <a:srgbClr val="D8C2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27384758" y="22531745"/>
            <a:ext cx="3452892" cy="1340638"/>
          </a:xfrm>
          <a:prstGeom prst="rightArrow">
            <a:avLst>
              <a:gd name="adj1" fmla="val 50000"/>
              <a:gd name="adj2" fmla="val 88462"/>
            </a:avLst>
          </a:prstGeom>
          <a:solidFill>
            <a:srgbClr val="A726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815465913"/>
      </p:ext>
    </p:extLst>
  </p:cSld>
  <p:clrMapOvr>
    <a:masterClrMapping/>
  </p:clrMapOvr>
</p:sld>
</file>

<file path=ppt/theme/theme1.xml><?xml version="1.0" encoding="utf-8"?>
<a:theme xmlns:a="http://schemas.openxmlformats.org/drawingml/2006/main" name="kiwon_poster_color_fonts">
  <a:themeElements>
    <a:clrScheme name="SBU">
      <a:dk1>
        <a:sysClr val="windowText" lastClr="000000"/>
      </a:dk1>
      <a:lt1>
        <a:sysClr val="window" lastClr="FFFFFF"/>
      </a:lt1>
      <a:dk2>
        <a:srgbClr val="650000"/>
      </a:dk2>
      <a:lt2>
        <a:srgbClr val="EEECE1"/>
      </a:lt2>
      <a:accent1>
        <a:srgbClr val="A7262F"/>
      </a:accent1>
      <a:accent2>
        <a:srgbClr val="004C84"/>
      </a:accent2>
      <a:accent3>
        <a:srgbClr val="006044"/>
      </a:accent3>
      <a:accent4>
        <a:srgbClr val="104C98"/>
      </a:accent4>
      <a:accent5>
        <a:srgbClr val="647B97"/>
      </a:accent5>
      <a:accent6>
        <a:srgbClr val="990000"/>
      </a:accent6>
      <a:hlink>
        <a:srgbClr val="0000FF"/>
      </a:hlink>
      <a:folHlink>
        <a:srgbClr val="800080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华文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6554</TotalTime>
  <Words>883</Words>
  <Application>Microsoft Macintosh PowerPoint</Application>
  <PresentationFormat>Custom</PresentationFormat>
  <Paragraphs>191</Paragraphs>
  <Slides>2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4" baseType="lpstr">
      <vt:lpstr>kiwon_poster_color_fonts</vt:lpstr>
      <vt:lpstr>Document</vt:lpstr>
      <vt:lpstr>PowerPoint Presentation</vt:lpstr>
      <vt:lpstr>PowerPoint Presentation</vt:lpstr>
    </vt:vector>
  </TitlesOfParts>
  <Manager/>
  <Company>Stony Brook University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Kiwon Yun</dc:creator>
  <cp:keywords/>
  <dc:description/>
  <cp:lastModifiedBy>Gary Ge</cp:lastModifiedBy>
  <cp:revision>144</cp:revision>
  <dcterms:created xsi:type="dcterms:W3CDTF">2013-05-08T06:22:54Z</dcterms:created>
  <dcterms:modified xsi:type="dcterms:W3CDTF">2015-10-13T00:24:24Z</dcterms:modified>
  <cp:category/>
</cp:coreProperties>
</file>

<file path=docProps/thumbnail.jpeg>
</file>